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1.xml" ContentType="application/vnd.openxmlformats-officedocument.drawingml.chart+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7" r:id="rId1"/>
  </p:sldMasterIdLst>
  <p:notesMasterIdLst>
    <p:notesMasterId r:id="rId16"/>
  </p:notesMasterIdLst>
  <p:sldIdLst>
    <p:sldId id="256" r:id="rId2"/>
    <p:sldId id="261" r:id="rId3"/>
    <p:sldId id="273" r:id="rId4"/>
    <p:sldId id="262" r:id="rId5"/>
    <p:sldId id="263" r:id="rId6"/>
    <p:sldId id="264" r:id="rId7"/>
    <p:sldId id="271" r:id="rId8"/>
    <p:sldId id="265" r:id="rId9"/>
    <p:sldId id="278" r:id="rId10"/>
    <p:sldId id="282" r:id="rId11"/>
    <p:sldId id="292" r:id="rId12"/>
    <p:sldId id="293" r:id="rId13"/>
    <p:sldId id="281" r:id="rId14"/>
    <p:sldId id="291" r:id="rId1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FF9999"/>
    <a:srgbClr val="FFB9B9"/>
    <a:srgbClr val="0099FF"/>
    <a:srgbClr val="336699"/>
    <a:srgbClr val="3333CC"/>
    <a:srgbClr val="F26A5C"/>
    <a:srgbClr val="9CEA00"/>
    <a:srgbClr val="88CC00"/>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8" autoAdjust="0"/>
    <p:restoredTop sz="85946" autoAdjust="0"/>
  </p:normalViewPr>
  <p:slideViewPr>
    <p:cSldViewPr snapToGrid="0">
      <p:cViewPr varScale="1">
        <p:scale>
          <a:sx n="106" d="100"/>
          <a:sy n="106" d="100"/>
        </p:scale>
        <p:origin x="756" y="114"/>
      </p:cViewPr>
      <p:guideLst>
        <p:guide orient="horz" pos="2160"/>
        <p:guide pos="3840"/>
      </p:guideLst>
    </p:cSldViewPr>
  </p:slideViewPr>
  <p:outlineViewPr>
    <p:cViewPr>
      <p:scale>
        <a:sx n="33" d="100"/>
        <a:sy n="33" d="100"/>
      </p:scale>
      <p:origin x="0" y="8304"/>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5.0866494609105799E-2"/>
          <c:y val="2.82960171870454E-2"/>
          <c:w val="0.93079289387952491"/>
          <c:h val="0.83859498763163265"/>
        </c:manualLayout>
      </c:layout>
      <c:lineChart>
        <c:grouping val="standard"/>
        <c:varyColors val="0"/>
        <c:ser>
          <c:idx val="0"/>
          <c:order val="0"/>
          <c:tx>
            <c:strRef>
              <c:f>Sheet1!$B$1</c:f>
              <c:strCache>
                <c:ptCount val="1"/>
                <c:pt idx="0">
                  <c:v>系列 1</c:v>
                </c:pt>
              </c:strCache>
            </c:strRef>
          </c:tx>
          <c:spPr>
            <a:ln w="57150" cap="rnd">
              <a:solidFill>
                <a:schemeClr val="accent1"/>
              </a:solidFill>
              <a:round/>
            </a:ln>
            <a:effectLst/>
          </c:spPr>
          <c:marker>
            <c:symbol val="circle"/>
            <c:size val="5"/>
            <c:spPr>
              <a:solidFill>
                <a:schemeClr val="accent1">
                  <a:lumMod val="60000"/>
                  <a:lumOff val="40000"/>
                </a:schemeClr>
              </a:solidFill>
              <a:ln w="57150">
                <a:solidFill>
                  <a:schemeClr val="accent1"/>
                </a:solidFill>
              </a:ln>
              <a:effectLst/>
            </c:spPr>
          </c:marker>
          <c:dPt>
            <c:idx val="1"/>
            <c:marker>
              <c:spPr>
                <a:solidFill>
                  <a:srgbClr val="5FCBEF"/>
                </a:solidFill>
                <a:ln w="57150">
                  <a:solidFill>
                    <a:srgbClr val="5FCBEF"/>
                  </a:solidFill>
                </a:ln>
                <a:effectLst/>
              </c:spPr>
            </c:marker>
            <c:bubble3D val="0"/>
            <c:spPr>
              <a:ln w="57150" cap="rnd">
                <a:solidFill>
                  <a:srgbClr val="5FCBEF"/>
                </a:solidFill>
                <a:round/>
              </a:ln>
              <a:effectLst/>
            </c:spPr>
            <c:extLst>
              <c:ext xmlns:c16="http://schemas.microsoft.com/office/drawing/2014/chart" uri="{C3380CC4-5D6E-409C-BE32-E72D297353CC}">
                <c16:uniqueId val="{00000005-4721-48EB-BA8A-9FBEA155E9B0}"/>
              </c:ext>
            </c:extLst>
          </c:dPt>
          <c:dLbls>
            <c:dLbl>
              <c:idx val="0"/>
              <c:spPr>
                <a:solidFill>
                  <a:schemeClr val="bg1"/>
                </a:solidFill>
                <a:ln>
                  <a:noFill/>
                </a:ln>
                <a:effectLst/>
              </c:spPr>
              <c:txPr>
                <a:bodyPr rot="0" spcFirstLastPara="1" vertOverflow="ellipsis" vert="horz" wrap="square" lIns="38100" tIns="19050" rIns="38100" bIns="19050" anchor="ctr" anchorCtr="1">
                  <a:spAutoFit/>
                </a:bodyPr>
                <a:lstStyle/>
                <a:p>
                  <a:pPr>
                    <a:defRPr sz="3600" b="0" i="0" u="none" strike="noStrike" kern="1200" baseline="0">
                      <a:solidFill>
                        <a:srgbClr val="0000FF"/>
                      </a:solidFill>
                      <a:latin typeface="ＭＳ ゴシック" panose="020B0609070205080204" pitchFamily="49" charset="-128"/>
                      <a:ea typeface="ＭＳ ゴシック" panose="020B0609070205080204" pitchFamily="49" charset="-128"/>
                      <a:cs typeface="+mn-cs"/>
                    </a:defRPr>
                  </a:pPr>
                  <a:endParaRPr lang="ja-JP"/>
                </a:p>
              </c:txPr>
              <c:dLblPos val="b"/>
              <c:showLegendKey val="0"/>
              <c:showVal val="1"/>
              <c:showCatName val="0"/>
              <c:showSerName val="0"/>
              <c:showPercent val="0"/>
              <c:showBubbleSize val="0"/>
              <c:extLst>
                <c:ext xmlns:c16="http://schemas.microsoft.com/office/drawing/2014/chart" uri="{C3380CC4-5D6E-409C-BE32-E72D297353CC}">
                  <c16:uniqueId val="{00000002-55E0-4814-AD15-0781B565F800}"/>
                </c:ext>
              </c:extLst>
            </c:dLbl>
            <c:dLbl>
              <c:idx val="3"/>
              <c:spPr>
                <a:noFill/>
                <a:ln>
                  <a:noFill/>
                </a:ln>
                <a:effectLst/>
              </c:spPr>
              <c:txPr>
                <a:bodyPr rot="0" spcFirstLastPara="1" vertOverflow="ellipsis" vert="horz" wrap="square" lIns="38100" tIns="19050" rIns="38100" bIns="19050" anchor="ctr" anchorCtr="1">
                  <a:spAutoFit/>
                </a:bodyPr>
                <a:lstStyle/>
                <a:p>
                  <a:pPr>
                    <a:defRPr sz="3600" b="0" i="0" u="none" strike="noStrike" kern="1200" baseline="0">
                      <a:solidFill>
                        <a:srgbClr val="FF3399"/>
                      </a:solidFill>
                      <a:latin typeface="ＭＳ ゴシック" panose="020B0609070205080204" pitchFamily="49" charset="-128"/>
                      <a:ea typeface="ＭＳ ゴシック" panose="020B0609070205080204" pitchFamily="49" charset="-128"/>
                      <a:cs typeface="+mn-cs"/>
                    </a:defRPr>
                  </a:pPr>
                  <a:endParaRPr lang="ja-JP"/>
                </a:p>
              </c:txPr>
              <c:dLblPos val="b"/>
              <c:showLegendKey val="0"/>
              <c:showVal val="1"/>
              <c:showCatName val="0"/>
              <c:showSerName val="0"/>
              <c:showPercent val="0"/>
              <c:showBubbleSize val="0"/>
              <c:extLst>
                <c:ext xmlns:c16="http://schemas.microsoft.com/office/drawing/2014/chart" uri="{C3380CC4-5D6E-409C-BE32-E72D297353CC}">
                  <c16:uniqueId val="{00000003-55E0-4814-AD15-0781B565F800}"/>
                </c:ext>
              </c:extLst>
            </c:dLbl>
            <c:spPr>
              <a:solidFill>
                <a:schemeClr val="bg1"/>
              </a:solidFill>
              <a:ln>
                <a:noFill/>
              </a:ln>
              <a:effectLst/>
            </c:spPr>
            <c:txPr>
              <a:bodyPr rot="0" spcFirstLastPara="1" vertOverflow="ellipsis" vert="horz" wrap="square" lIns="38100" tIns="19050" rIns="38100" bIns="19050" anchor="ctr" anchorCtr="1">
                <a:spAutoFit/>
              </a:bodyPr>
              <a:lstStyle/>
              <a:p>
                <a:pPr>
                  <a:defRPr sz="3600" b="0" i="0" u="none" strike="noStrike" kern="1200" baseline="0">
                    <a:solidFill>
                      <a:schemeClr val="tx1">
                        <a:lumMod val="75000"/>
                        <a:lumOff val="25000"/>
                      </a:schemeClr>
                    </a:solidFill>
                    <a:latin typeface="ＭＳ ゴシック" panose="020B0609070205080204" pitchFamily="49" charset="-128"/>
                    <a:ea typeface="ＭＳ ゴシック" panose="020B0609070205080204" pitchFamily="49" charset="-128"/>
                    <a:cs typeface="+mn-cs"/>
                  </a:defRPr>
                </a:pPr>
                <a:endParaRPr lang="ja-JP"/>
              </a:p>
            </c:txPr>
            <c:dLblPos val="b"/>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6/21分</c:v>
                </c:pt>
                <c:pt idx="1">
                  <c:v>7/29分</c:v>
                </c:pt>
                <c:pt idx="2">
                  <c:v>10/21分</c:v>
                </c:pt>
                <c:pt idx="3">
                  <c:v>11/25分</c:v>
                </c:pt>
              </c:strCache>
            </c:strRef>
          </c:cat>
          <c:val>
            <c:numRef>
              <c:f>Sheet1!$B$2:$B$5</c:f>
              <c:numCache>
                <c:formatCode>General</c:formatCode>
                <c:ptCount val="4"/>
                <c:pt idx="0">
                  <c:v>3</c:v>
                </c:pt>
                <c:pt idx="1">
                  <c:v>4</c:v>
                </c:pt>
                <c:pt idx="2">
                  <c:v>4</c:v>
                </c:pt>
                <c:pt idx="3">
                  <c:v>9</c:v>
                </c:pt>
              </c:numCache>
            </c:numRef>
          </c:val>
          <c:smooth val="0"/>
          <c:extLst>
            <c:ext xmlns:c16="http://schemas.microsoft.com/office/drawing/2014/chart" uri="{C3380CC4-5D6E-409C-BE32-E72D297353CC}">
              <c16:uniqueId val="{00000000-4721-48EB-BA8A-9FBEA155E9B0}"/>
            </c:ext>
          </c:extLst>
        </c:ser>
        <c:dLbls>
          <c:showLegendKey val="0"/>
          <c:showVal val="0"/>
          <c:showCatName val="0"/>
          <c:showSerName val="0"/>
          <c:showPercent val="0"/>
          <c:showBubbleSize val="0"/>
        </c:dLbls>
        <c:marker val="1"/>
        <c:smooth val="0"/>
        <c:axId val="292771328"/>
        <c:axId val="292772864"/>
      </c:lineChart>
      <c:catAx>
        <c:axId val="292771328"/>
        <c:scaling>
          <c:orientation val="minMax"/>
        </c:scaling>
        <c:delete val="0"/>
        <c:axPos val="b"/>
        <c:numFmt formatCode="General" sourceLinked="1"/>
        <c:majorTickMark val="none"/>
        <c:minorTickMark val="none"/>
        <c:tickLblPos val="nextTo"/>
        <c:spPr>
          <a:noFill/>
          <a:ln w="9525" cap="flat" cmpd="sng" algn="ctr">
            <a:solidFill>
              <a:srgbClr val="5FCBEF"/>
            </a:solidFill>
            <a:round/>
          </a:ln>
          <a:effectLst/>
        </c:spPr>
        <c:txPr>
          <a:bodyPr rot="-60000000" spcFirstLastPara="1" vertOverflow="ellipsis" vert="horz" wrap="square" anchor="ctr" anchorCtr="1"/>
          <a:lstStyle/>
          <a:p>
            <a:pPr>
              <a:defRPr sz="2400" b="0" i="0" u="none" strike="noStrike" kern="1200" baseline="0">
                <a:solidFill>
                  <a:schemeClr val="tx1"/>
                </a:solidFill>
                <a:latin typeface="ＭＳ ゴシック" panose="020B0609070205080204" pitchFamily="49" charset="-128"/>
                <a:ea typeface="ＭＳ ゴシック" panose="020B0609070205080204" pitchFamily="49" charset="-128"/>
                <a:cs typeface="+mn-cs"/>
              </a:defRPr>
            </a:pPr>
            <a:endParaRPr lang="ja-JP"/>
          </a:p>
        </c:txPr>
        <c:crossAx val="292772864"/>
        <c:crosses val="autoZero"/>
        <c:auto val="1"/>
        <c:lblAlgn val="ctr"/>
        <c:lblOffset val="100"/>
        <c:noMultiLvlLbl val="0"/>
      </c:catAx>
      <c:valAx>
        <c:axId val="292772864"/>
        <c:scaling>
          <c:orientation val="minMax"/>
        </c:scaling>
        <c:delete val="0"/>
        <c:axPos val="l"/>
        <c:majorGridlines>
          <c:spPr>
            <a:ln w="9525" cap="flat" cmpd="sng" algn="ctr">
              <a:solidFill>
                <a:srgbClr val="5FCBEF"/>
              </a:solidFill>
              <a:round/>
            </a:ln>
            <a:effectLst/>
          </c:spPr>
        </c:majorGridlines>
        <c:numFmt formatCode="General" sourceLinked="1"/>
        <c:majorTickMark val="none"/>
        <c:minorTickMark val="none"/>
        <c:tickLblPos val="nextTo"/>
        <c:spPr>
          <a:noFill/>
          <a:ln>
            <a:solidFill>
              <a:srgbClr val="5FCBEF"/>
            </a:solidFill>
          </a:ln>
          <a:effectLst/>
        </c:spPr>
        <c:txPr>
          <a:bodyPr rot="-60000000" spcFirstLastPara="1" vertOverflow="ellipsis" vert="horz" wrap="square" anchor="ctr" anchorCtr="1"/>
          <a:lstStyle/>
          <a:p>
            <a:pPr>
              <a:defRPr sz="2500" b="0" i="0" u="none" strike="noStrike" kern="1200" baseline="0">
                <a:solidFill>
                  <a:schemeClr val="tx1"/>
                </a:solidFill>
                <a:latin typeface="ＭＳ ゴシック" panose="020B0609070205080204" pitchFamily="49" charset="-128"/>
                <a:ea typeface="ＭＳ ゴシック" panose="020B0609070205080204" pitchFamily="49" charset="-128"/>
                <a:cs typeface="+mn-cs"/>
              </a:defRPr>
            </a:pPr>
            <a:endParaRPr lang="ja-JP"/>
          </a:p>
        </c:txPr>
        <c:crossAx val="292771328"/>
        <c:crosses val="autoZero"/>
        <c:crossBetween val="between"/>
      </c:valAx>
      <c:spPr>
        <a:noFill/>
        <a:ln>
          <a:solidFill>
            <a:srgbClr val="5FCBEF"/>
          </a:solid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bg1"/>
    </a:solidFill>
    <a:ln>
      <a:noFill/>
    </a:ln>
    <a:effectLst/>
  </c:spPr>
  <c:txPr>
    <a:bodyPr/>
    <a:lstStyle/>
    <a:p>
      <a:pPr>
        <a:defRPr/>
      </a:pPr>
      <a:endParaRPr lang="ja-JP"/>
    </a:p>
  </c:txPr>
  <c:externalData r:id="rId1">
    <c:autoUpdate val="0"/>
  </c:externalData>
</c:chartSpace>
</file>

<file path=ppt/media/hdphoto1.wdp>
</file>

<file path=ppt/media/hdphoto2.wdp>
</file>

<file path=ppt/media/hdphoto3.wdp>
</file>

<file path=ppt/media/hdphoto4.wdp>
</file>

<file path=ppt/media/image1.jpe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7263868-E203-462C-83D6-D729F99BD003}" type="datetimeFigureOut">
              <a:rPr kumimoji="1" lang="ja-JP" altLang="en-US" smtClean="0"/>
              <a:t>2025/2/18</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B0E96A-3767-4FDB-91AB-58F1386E7DAD}" type="slidenum">
              <a:rPr kumimoji="1" lang="ja-JP" altLang="en-US" smtClean="0"/>
              <a:t>‹#›</a:t>
            </a:fld>
            <a:endParaRPr kumimoji="1" lang="ja-JP" altLang="en-US"/>
          </a:p>
        </p:txBody>
      </p:sp>
    </p:spTree>
    <p:extLst>
      <p:ext uri="{BB962C8B-B14F-4D97-AF65-F5344CB8AC3E}">
        <p14:creationId xmlns:p14="http://schemas.microsoft.com/office/powerpoint/2010/main" val="343210712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This</a:t>
            </a:r>
            <a:r>
              <a:rPr kumimoji="1" lang="en-US" altLang="ja-JP" baseline="0" dirty="0"/>
              <a:t> is the sea trash survey team of the </a:t>
            </a:r>
            <a:r>
              <a:rPr kumimoji="1" lang="en-US" altLang="ja-JP" baseline="0" dirty="0" err="1"/>
              <a:t>Kehi</a:t>
            </a:r>
            <a:r>
              <a:rPr kumimoji="1" lang="en-US" altLang="ja-JP" baseline="0" dirty="0"/>
              <a:t> no Matsubara sea trash group .</a:t>
            </a:r>
            <a:r>
              <a:rPr kumimoji="1" lang="ja-JP" altLang="en-US" dirty="0"/>
              <a:t>（ス）</a:t>
            </a:r>
          </a:p>
        </p:txBody>
      </p:sp>
      <p:sp>
        <p:nvSpPr>
          <p:cNvPr id="4" name="スライド番号プレースホルダー 3"/>
          <p:cNvSpPr>
            <a:spLocks noGrp="1"/>
          </p:cNvSpPr>
          <p:nvPr>
            <p:ph type="sldNum" sz="quarter" idx="5"/>
          </p:nvPr>
        </p:nvSpPr>
        <p:spPr/>
        <p:txBody>
          <a:bodyPr/>
          <a:lstStyle/>
          <a:p>
            <a:fld id="{72B0E96A-3767-4FDB-91AB-58F1386E7DAD}" type="slidenum">
              <a:rPr kumimoji="1" lang="ja-JP" altLang="en-US" smtClean="0"/>
              <a:t>1</a:t>
            </a:fld>
            <a:endParaRPr kumimoji="1" lang="ja-JP" altLang="en-US"/>
          </a:p>
        </p:txBody>
      </p:sp>
    </p:spTree>
    <p:extLst>
      <p:ext uri="{BB962C8B-B14F-4D97-AF65-F5344CB8AC3E}">
        <p14:creationId xmlns:p14="http://schemas.microsoft.com/office/powerpoint/2010/main" val="12135956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02149B4-44B3-D288-FAEE-A4FAD6B90998}"/>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B458501D-C51C-63C7-3971-96DAC15B92B6}"/>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7EDB87AC-A292-A3F9-8AD2-7E12FDC98083}"/>
              </a:ext>
            </a:extLst>
          </p:cNvPr>
          <p:cNvSpPr>
            <a:spLocks noGrp="1"/>
          </p:cNvSpPr>
          <p:nvPr>
            <p:ph type="body" idx="1"/>
          </p:nvPr>
        </p:nvSpPr>
        <p:spPr/>
        <p:txBody>
          <a:bodyPr/>
          <a:lstStyle/>
          <a:p>
            <a:r>
              <a:rPr kumimoji="1" lang="en-US" altLang="ja-JP" dirty="0"/>
              <a:t>This led us to believe that rain, wind and waves caused by wind may have an effect on the amount of </a:t>
            </a:r>
            <a:r>
              <a:rPr kumimoji="1" lang="en-US" altLang="ja-JP" dirty="0" err="1"/>
              <a:t>microplastics</a:t>
            </a:r>
            <a:r>
              <a:rPr kumimoji="1" lang="en-US" altLang="ja-JP" dirty="0"/>
              <a:t>. </a:t>
            </a:r>
            <a:r>
              <a:rPr kumimoji="1" lang="ja-JP" altLang="en-US" dirty="0"/>
              <a:t>（ス）</a:t>
            </a:r>
          </a:p>
        </p:txBody>
      </p:sp>
      <p:sp>
        <p:nvSpPr>
          <p:cNvPr id="4" name="スライド番号プレースホルダー 3">
            <a:extLst>
              <a:ext uri="{FF2B5EF4-FFF2-40B4-BE49-F238E27FC236}">
                <a16:creationId xmlns:a16="http://schemas.microsoft.com/office/drawing/2014/main" id="{BB1DEAF8-7AB6-3470-F98C-CE023A4BBB56}"/>
              </a:ext>
            </a:extLst>
          </p:cNvPr>
          <p:cNvSpPr>
            <a:spLocks noGrp="1"/>
          </p:cNvSpPr>
          <p:nvPr>
            <p:ph type="sldNum" sz="quarter" idx="5"/>
          </p:nvPr>
        </p:nvSpPr>
        <p:spPr/>
        <p:txBody>
          <a:bodyPr/>
          <a:lstStyle/>
          <a:p>
            <a:fld id="{72B0E96A-3767-4FDB-91AB-58F1386E7DAD}" type="slidenum">
              <a:rPr kumimoji="1" lang="ja-JP" altLang="en-US" smtClean="0"/>
              <a:t>10</a:t>
            </a:fld>
            <a:endParaRPr kumimoji="1" lang="ja-JP" altLang="en-US"/>
          </a:p>
        </p:txBody>
      </p:sp>
    </p:spTree>
    <p:extLst>
      <p:ext uri="{BB962C8B-B14F-4D97-AF65-F5344CB8AC3E}">
        <p14:creationId xmlns:p14="http://schemas.microsoft.com/office/powerpoint/2010/main" val="1878493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188729-9E07-BB98-EE4A-2BA2CF56BF8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CB64277-EA8B-D807-AF61-6DD7435C72AC}"/>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853B1917-3502-C8CB-C29A-70A9D8FF9BB6}"/>
              </a:ext>
            </a:extLst>
          </p:cNvPr>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dirty="0"/>
              <a:t>This</a:t>
            </a:r>
            <a:r>
              <a:rPr kumimoji="1" lang="en-US" altLang="ja-JP" baseline="0" dirty="0"/>
              <a:t> conclusion raises concerns that waves will carry trash from allover the world to the coast, and that rough weather will make the coast rougher. These are natural phenomena that cannot be approached with modern technology, but we can also reduce plastic waste</a:t>
            </a:r>
            <a:r>
              <a:rPr kumimoji="1" lang="en-US" altLang="ja-JP" baseline="0"/>
              <a:t>. </a:t>
            </a:r>
            <a:endParaRPr lang="ja-JP" altLang="ja-JP" sz="1800" kern="100">
              <a:effectLst/>
              <a:latin typeface="Century" panose="02040604050505020304" pitchFamily="18" charset="0"/>
              <a:ea typeface="ＭＳ 明朝" panose="02020609040205080304" pitchFamily="49" charset="-128"/>
              <a:cs typeface="Times New Roman" panose="02020603050405020304" pitchFamily="18" charset="0"/>
            </a:endParaRPr>
          </a:p>
          <a:p>
            <a:r>
              <a:rPr kumimoji="1" lang="ja-JP" altLang="en-US" dirty="0"/>
              <a:t>（ス）</a:t>
            </a:r>
            <a:endParaRPr kumimoji="1" lang="en-US" altLang="ja-JP" dirty="0"/>
          </a:p>
        </p:txBody>
      </p:sp>
      <p:sp>
        <p:nvSpPr>
          <p:cNvPr id="4" name="スライド番号プレースホルダー 3">
            <a:extLst>
              <a:ext uri="{FF2B5EF4-FFF2-40B4-BE49-F238E27FC236}">
                <a16:creationId xmlns:a16="http://schemas.microsoft.com/office/drawing/2014/main" id="{14C8DCDA-9396-FEAB-AA3A-6FD3C535B2DC}"/>
              </a:ext>
            </a:extLst>
          </p:cNvPr>
          <p:cNvSpPr>
            <a:spLocks noGrp="1"/>
          </p:cNvSpPr>
          <p:nvPr>
            <p:ph type="sldNum" sz="quarter" idx="5"/>
          </p:nvPr>
        </p:nvSpPr>
        <p:spPr/>
        <p:txBody>
          <a:bodyPr/>
          <a:lstStyle/>
          <a:p>
            <a:fld id="{72B0E96A-3767-4FDB-91AB-58F1386E7DAD}" type="slidenum">
              <a:rPr kumimoji="1" lang="ja-JP" altLang="en-US" smtClean="0"/>
              <a:t>11</a:t>
            </a:fld>
            <a:endParaRPr kumimoji="1" lang="ja-JP" altLang="en-US"/>
          </a:p>
        </p:txBody>
      </p:sp>
    </p:spTree>
    <p:extLst>
      <p:ext uri="{BB962C8B-B14F-4D97-AF65-F5344CB8AC3E}">
        <p14:creationId xmlns:p14="http://schemas.microsoft.com/office/powerpoint/2010/main" val="317137124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188729-9E07-BB98-EE4A-2BA2CF56BF8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6CB64277-EA8B-D807-AF61-6DD7435C72AC}"/>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853B1917-3502-C8CB-C29A-70A9D8FF9BB6}"/>
              </a:ext>
            </a:extLst>
          </p:cNvPr>
          <p:cNvSpPr>
            <a:spLocks noGrp="1"/>
          </p:cNvSpPr>
          <p:nvPr>
            <p:ph type="body" idx="1"/>
          </p:nvPr>
        </p:nvSpPr>
        <p:spPr/>
        <p:txBody>
          <a:bodyPr/>
          <a:lstStyle/>
          <a:p>
            <a:r>
              <a:rPr kumimoji="1" lang="en-US" altLang="ja-JP" dirty="0"/>
              <a:t>To reduce microplastic in our oceans, </a:t>
            </a:r>
            <a:r>
              <a:rPr kumimoji="1" lang="en-US" altLang="ja-JP"/>
              <a:t>let’s try to reduce </a:t>
            </a:r>
            <a:r>
              <a:rPr kumimoji="1" lang="en-US" altLang="ja-JP" dirty="0"/>
              <a:t>the plastic in our daily lives first! Let’s protect our planet from microplastics!</a:t>
            </a:r>
            <a:r>
              <a:rPr kumimoji="1" lang="ja-JP" altLang="en-US" dirty="0"/>
              <a:t>（ス）</a:t>
            </a:r>
            <a:endParaRPr kumimoji="1" lang="en-US" altLang="ja-JP" dirty="0"/>
          </a:p>
        </p:txBody>
      </p:sp>
      <p:sp>
        <p:nvSpPr>
          <p:cNvPr id="4" name="スライド番号プレースホルダー 3">
            <a:extLst>
              <a:ext uri="{FF2B5EF4-FFF2-40B4-BE49-F238E27FC236}">
                <a16:creationId xmlns:a16="http://schemas.microsoft.com/office/drawing/2014/main" id="{14C8DCDA-9396-FEAB-AA3A-6FD3C535B2DC}"/>
              </a:ext>
            </a:extLst>
          </p:cNvPr>
          <p:cNvSpPr>
            <a:spLocks noGrp="1"/>
          </p:cNvSpPr>
          <p:nvPr>
            <p:ph type="sldNum" sz="quarter" idx="5"/>
          </p:nvPr>
        </p:nvSpPr>
        <p:spPr/>
        <p:txBody>
          <a:bodyPr/>
          <a:lstStyle/>
          <a:p>
            <a:fld id="{72B0E96A-3767-4FDB-91AB-58F1386E7DAD}" type="slidenum">
              <a:rPr kumimoji="1" lang="ja-JP" altLang="en-US" smtClean="0"/>
              <a:t>12</a:t>
            </a:fld>
            <a:endParaRPr kumimoji="1" lang="ja-JP" altLang="en-US"/>
          </a:p>
        </p:txBody>
      </p:sp>
    </p:spTree>
    <p:extLst>
      <p:ext uri="{BB962C8B-B14F-4D97-AF65-F5344CB8AC3E}">
        <p14:creationId xmlns:p14="http://schemas.microsoft.com/office/powerpoint/2010/main" val="31713712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3DF2BA-23A4-AAE4-6015-D2864A8D2C61}"/>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5D269688-97D2-78F7-467A-A864F9453108}"/>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9242E6AA-F404-4573-B59E-42579BC964C7}"/>
              </a:ext>
            </a:extLst>
          </p:cNvPr>
          <p:cNvSpPr>
            <a:spLocks noGrp="1"/>
          </p:cNvSpPr>
          <p:nvPr>
            <p:ph type="body" idx="1"/>
          </p:nvPr>
        </p:nvSpPr>
        <p:spPr/>
        <p:txBody>
          <a:bodyPr/>
          <a:lstStyle/>
          <a:p>
            <a:r>
              <a:rPr kumimoji="1" lang="en-US" altLang="ja-JP" dirty="0"/>
              <a:t>This is a</a:t>
            </a:r>
            <a:r>
              <a:rPr kumimoji="1" lang="en-US" altLang="ja-JP" baseline="0" dirty="0"/>
              <a:t> reference. </a:t>
            </a:r>
            <a:r>
              <a:rPr kumimoji="1" lang="ja-JP" altLang="en-US" dirty="0"/>
              <a:t>（ス）</a:t>
            </a:r>
          </a:p>
        </p:txBody>
      </p:sp>
      <p:sp>
        <p:nvSpPr>
          <p:cNvPr id="4" name="スライド番号プレースホルダー 3">
            <a:extLst>
              <a:ext uri="{FF2B5EF4-FFF2-40B4-BE49-F238E27FC236}">
                <a16:creationId xmlns:a16="http://schemas.microsoft.com/office/drawing/2014/main" id="{5A2F4A27-5D5F-9866-A694-9A2DA5F805B8}"/>
              </a:ext>
            </a:extLst>
          </p:cNvPr>
          <p:cNvSpPr>
            <a:spLocks noGrp="1"/>
          </p:cNvSpPr>
          <p:nvPr>
            <p:ph type="sldNum" sz="quarter" idx="5"/>
          </p:nvPr>
        </p:nvSpPr>
        <p:spPr/>
        <p:txBody>
          <a:bodyPr/>
          <a:lstStyle/>
          <a:p>
            <a:fld id="{72B0E96A-3767-4FDB-91AB-58F1386E7DAD}" type="slidenum">
              <a:rPr kumimoji="1" lang="ja-JP" altLang="en-US" smtClean="0"/>
              <a:t>13</a:t>
            </a:fld>
            <a:endParaRPr kumimoji="1" lang="ja-JP" altLang="en-US"/>
          </a:p>
        </p:txBody>
      </p:sp>
    </p:spTree>
    <p:extLst>
      <p:ext uri="{BB962C8B-B14F-4D97-AF65-F5344CB8AC3E}">
        <p14:creationId xmlns:p14="http://schemas.microsoft.com/office/powerpoint/2010/main" val="12480659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That’s all. Thank you for your attention.</a:t>
            </a:r>
            <a:endParaRPr kumimoji="1" lang="ja-JP" altLang="en-US" dirty="0"/>
          </a:p>
        </p:txBody>
      </p:sp>
      <p:sp>
        <p:nvSpPr>
          <p:cNvPr id="4" name="スライド番号プレースホルダー 3"/>
          <p:cNvSpPr>
            <a:spLocks noGrp="1"/>
          </p:cNvSpPr>
          <p:nvPr>
            <p:ph type="sldNum" sz="quarter" idx="5"/>
          </p:nvPr>
        </p:nvSpPr>
        <p:spPr/>
        <p:txBody>
          <a:bodyPr/>
          <a:lstStyle/>
          <a:p>
            <a:fld id="{72B0E96A-3767-4FDB-91AB-58F1386E7DAD}" type="slidenum">
              <a:rPr kumimoji="1" lang="ja-JP" altLang="en-US" smtClean="0"/>
              <a:t>14</a:t>
            </a:fld>
            <a:endParaRPr kumimoji="1" lang="ja-JP" altLang="en-US"/>
          </a:p>
        </p:txBody>
      </p:sp>
    </p:spTree>
    <p:extLst>
      <p:ext uri="{BB962C8B-B14F-4D97-AF65-F5344CB8AC3E}">
        <p14:creationId xmlns:p14="http://schemas.microsoft.com/office/powerpoint/2010/main" val="21294498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We</a:t>
            </a:r>
            <a:r>
              <a:rPr kumimoji="1" lang="en-US" altLang="ja-JP" baseline="0" dirty="0"/>
              <a:t> learned about the seriousness of the microplastic problem, and we decided to find out how serious it is in our area. Look at this picture, these are microplastics. We did this last year and also considered it. However, when I looked back at it , I found some of the conclusions to be troubling, so I decided to investigate whether it was really true. We believe that this result can have a significant effect on reducing microplastics and plastic waste. Also, our survey can help you make it realize SDGs goal 14. “Life below water.”</a:t>
            </a:r>
            <a:r>
              <a:rPr kumimoji="1" lang="ja-JP" altLang="en-US" dirty="0"/>
              <a:t>（ス）</a:t>
            </a:r>
          </a:p>
        </p:txBody>
      </p:sp>
      <p:sp>
        <p:nvSpPr>
          <p:cNvPr id="4" name="スライド番号プレースホルダー 3"/>
          <p:cNvSpPr>
            <a:spLocks noGrp="1"/>
          </p:cNvSpPr>
          <p:nvPr>
            <p:ph type="sldNum" sz="quarter" idx="5"/>
          </p:nvPr>
        </p:nvSpPr>
        <p:spPr/>
        <p:txBody>
          <a:bodyPr/>
          <a:lstStyle/>
          <a:p>
            <a:fld id="{72B0E96A-3767-4FDB-91AB-58F1386E7DAD}" type="slidenum">
              <a:rPr kumimoji="1" lang="ja-JP" altLang="en-US" smtClean="0"/>
              <a:t>2</a:t>
            </a:fld>
            <a:endParaRPr kumimoji="1" lang="ja-JP" altLang="en-US"/>
          </a:p>
        </p:txBody>
      </p:sp>
    </p:spTree>
    <p:extLst>
      <p:ext uri="{BB962C8B-B14F-4D97-AF65-F5344CB8AC3E}">
        <p14:creationId xmlns:p14="http://schemas.microsoft.com/office/powerpoint/2010/main" val="25384865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ja-JP" sz="1800" kern="100" dirty="0">
                <a:solidFill>
                  <a:srgbClr val="8064A2"/>
                </a:solidFill>
                <a:effectLst/>
                <a:latin typeface="Century" panose="02040604050505020304" pitchFamily="18" charset="0"/>
                <a:ea typeface="ＭＳ 明朝" panose="02020609040205080304" pitchFamily="49" charset="-128"/>
                <a:cs typeface="Times New Roman" panose="02020603050405020304" pitchFamily="18" charset="0"/>
              </a:rPr>
              <a:t>We thought, ``Microplastics may be influenced by waves and wind rather than by visitors to the coast,’’ so we expected in these ways.</a:t>
            </a:r>
            <a:r>
              <a:rPr kumimoji="1" lang="en-US" altLang="ja-JP" sz="1800" kern="100" baseline="0" dirty="0">
                <a:solidFill>
                  <a:srgbClr val="8064A2"/>
                </a:solidFill>
                <a:effectLst/>
                <a:latin typeface="Century" panose="02040604050505020304" pitchFamily="18" charset="0"/>
                <a:ea typeface="ＭＳ 明朝" panose="02020609040205080304" pitchFamily="49" charset="-128"/>
                <a:cs typeface="Times New Roman" panose="02020603050405020304" pitchFamily="18" charset="0"/>
              </a:rPr>
              <a:t> </a:t>
            </a:r>
            <a:r>
              <a:rPr kumimoji="1" lang="en-US" altLang="ja-JP" baseline="0" dirty="0"/>
              <a:t>(</a:t>
            </a:r>
            <a:r>
              <a:rPr kumimoji="1" lang="ja-JP" altLang="en-US" baseline="0" dirty="0"/>
              <a:t>ス</a:t>
            </a:r>
            <a:r>
              <a:rPr kumimoji="1" lang="en-US" altLang="ja-JP" baseline="0" dirty="0"/>
              <a:t>)</a:t>
            </a:r>
            <a:endParaRPr kumimoji="1" lang="en-US" altLang="ja-JP" dirty="0"/>
          </a:p>
        </p:txBody>
      </p:sp>
      <p:sp>
        <p:nvSpPr>
          <p:cNvPr id="4" name="スライド番号プレースホルダー 3"/>
          <p:cNvSpPr>
            <a:spLocks noGrp="1"/>
          </p:cNvSpPr>
          <p:nvPr>
            <p:ph type="sldNum" sz="quarter" idx="5"/>
          </p:nvPr>
        </p:nvSpPr>
        <p:spPr/>
        <p:txBody>
          <a:bodyPr/>
          <a:lstStyle/>
          <a:p>
            <a:fld id="{72B0E96A-3767-4FDB-91AB-58F1386E7DAD}" type="slidenum">
              <a:rPr kumimoji="1" lang="ja-JP" altLang="en-US" smtClean="0"/>
              <a:t>3</a:t>
            </a:fld>
            <a:endParaRPr kumimoji="1" lang="ja-JP" altLang="en-US"/>
          </a:p>
        </p:txBody>
      </p:sp>
    </p:spTree>
    <p:extLst>
      <p:ext uri="{BB962C8B-B14F-4D97-AF65-F5344CB8AC3E}">
        <p14:creationId xmlns:p14="http://schemas.microsoft.com/office/powerpoint/2010/main" val="39240412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This is a</a:t>
            </a:r>
            <a:r>
              <a:rPr kumimoji="1" lang="en-US" altLang="ja-JP" baseline="0" dirty="0"/>
              <a:t> research method. Sand will be sampled from a total of 18 locations, with the city’s </a:t>
            </a:r>
            <a:r>
              <a:rPr kumimoji="1" lang="en-US" altLang="ja-JP" baseline="0" dirty="0" err="1"/>
              <a:t>Kehi</a:t>
            </a:r>
            <a:r>
              <a:rPr kumimoji="1" lang="en-US" altLang="ja-JP" baseline="0" dirty="0"/>
              <a:t> no Matsubara coastline divided into 6 locations, and further divided into 3 locations based on distance from the sea. </a:t>
            </a:r>
            <a:r>
              <a:rPr kumimoji="1" lang="ja-JP" altLang="en-US" dirty="0"/>
              <a:t>（ス）</a:t>
            </a:r>
          </a:p>
        </p:txBody>
      </p:sp>
      <p:sp>
        <p:nvSpPr>
          <p:cNvPr id="4" name="スライド番号プレースホルダー 3"/>
          <p:cNvSpPr>
            <a:spLocks noGrp="1"/>
          </p:cNvSpPr>
          <p:nvPr>
            <p:ph type="sldNum" sz="quarter" idx="5"/>
          </p:nvPr>
        </p:nvSpPr>
        <p:spPr/>
        <p:txBody>
          <a:bodyPr/>
          <a:lstStyle/>
          <a:p>
            <a:fld id="{72B0E96A-3767-4FDB-91AB-58F1386E7DAD}" type="slidenum">
              <a:rPr kumimoji="1" lang="ja-JP" altLang="en-US" smtClean="0"/>
              <a:t>4</a:t>
            </a:fld>
            <a:endParaRPr kumimoji="1" lang="ja-JP" altLang="en-US"/>
          </a:p>
        </p:txBody>
      </p:sp>
    </p:spTree>
    <p:extLst>
      <p:ext uri="{BB962C8B-B14F-4D97-AF65-F5344CB8AC3E}">
        <p14:creationId xmlns:p14="http://schemas.microsoft.com/office/powerpoint/2010/main" val="20751076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000" dirty="0"/>
              <a:t>Then,</a:t>
            </a:r>
            <a:r>
              <a:rPr kumimoji="1" lang="en-US" altLang="ja-JP" sz="1000" baseline="0" dirty="0"/>
              <a:t> a saturated saline solution is poured into the collected sand to determine how many microplastics are there. This is a photo of the actual investigation. </a:t>
            </a:r>
            <a:r>
              <a:rPr kumimoji="1" lang="ja-JP" altLang="en-US" sz="1000" dirty="0"/>
              <a:t>（ス）</a:t>
            </a:r>
            <a:endParaRPr kumimoji="1" lang="en-US" altLang="ja-JP" sz="1000" dirty="0"/>
          </a:p>
        </p:txBody>
      </p:sp>
      <p:sp>
        <p:nvSpPr>
          <p:cNvPr id="4" name="スライド番号プレースホルダー 3"/>
          <p:cNvSpPr>
            <a:spLocks noGrp="1"/>
          </p:cNvSpPr>
          <p:nvPr>
            <p:ph type="sldNum" sz="quarter" idx="5"/>
          </p:nvPr>
        </p:nvSpPr>
        <p:spPr/>
        <p:txBody>
          <a:bodyPr/>
          <a:lstStyle/>
          <a:p>
            <a:fld id="{72B0E96A-3767-4FDB-91AB-58F1386E7DAD}" type="slidenum">
              <a:rPr kumimoji="1" lang="ja-JP" altLang="en-US" smtClean="0"/>
              <a:t>5</a:t>
            </a:fld>
            <a:endParaRPr kumimoji="1" lang="ja-JP" altLang="en-US"/>
          </a:p>
        </p:txBody>
      </p:sp>
    </p:spTree>
    <p:extLst>
      <p:ext uri="{BB962C8B-B14F-4D97-AF65-F5344CB8AC3E}">
        <p14:creationId xmlns:p14="http://schemas.microsoft.com/office/powerpoint/2010/main" val="41718413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000" dirty="0"/>
              <a:t>Floating</a:t>
            </a:r>
            <a:r>
              <a:rPr kumimoji="1" lang="en-US" altLang="ja-JP" sz="1000" baseline="0" dirty="0"/>
              <a:t> objects can be seen like this. This is a result from a certain point on November 25th, </a:t>
            </a:r>
            <a:r>
              <a:rPr kumimoji="1" lang="ja-JP" altLang="en-US" sz="1000" dirty="0"/>
              <a:t>（ス）</a:t>
            </a:r>
          </a:p>
        </p:txBody>
      </p:sp>
      <p:sp>
        <p:nvSpPr>
          <p:cNvPr id="4" name="スライド番号プレースホルダー 3"/>
          <p:cNvSpPr>
            <a:spLocks noGrp="1"/>
          </p:cNvSpPr>
          <p:nvPr>
            <p:ph type="sldNum" sz="quarter" idx="5"/>
          </p:nvPr>
        </p:nvSpPr>
        <p:spPr/>
        <p:txBody>
          <a:bodyPr/>
          <a:lstStyle/>
          <a:p>
            <a:fld id="{72B0E96A-3767-4FDB-91AB-58F1386E7DAD}" type="slidenum">
              <a:rPr kumimoji="1" lang="ja-JP" altLang="en-US" smtClean="0"/>
              <a:t>6</a:t>
            </a:fld>
            <a:endParaRPr kumimoji="1" lang="ja-JP" altLang="en-US"/>
          </a:p>
        </p:txBody>
      </p:sp>
    </p:spTree>
    <p:extLst>
      <p:ext uri="{BB962C8B-B14F-4D97-AF65-F5344CB8AC3E}">
        <p14:creationId xmlns:p14="http://schemas.microsoft.com/office/powerpoint/2010/main" val="19027250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sz="1200" baseline="0" dirty="0"/>
              <a:t>microplastics are often brightly colored and are relatively easy to discover. </a:t>
            </a:r>
            <a:r>
              <a:rPr kumimoji="1" lang="ja-JP" altLang="en-US" dirty="0"/>
              <a:t>（ス）</a:t>
            </a:r>
          </a:p>
        </p:txBody>
      </p:sp>
      <p:sp>
        <p:nvSpPr>
          <p:cNvPr id="4" name="スライド番号プレースホルダー 3"/>
          <p:cNvSpPr>
            <a:spLocks noGrp="1"/>
          </p:cNvSpPr>
          <p:nvPr>
            <p:ph type="sldNum" sz="quarter" idx="5"/>
          </p:nvPr>
        </p:nvSpPr>
        <p:spPr/>
        <p:txBody>
          <a:bodyPr/>
          <a:lstStyle/>
          <a:p>
            <a:fld id="{72B0E96A-3767-4FDB-91AB-58F1386E7DAD}" type="slidenum">
              <a:rPr kumimoji="1" lang="ja-JP" altLang="en-US" smtClean="0"/>
              <a:t>7</a:t>
            </a:fld>
            <a:endParaRPr kumimoji="1" lang="ja-JP" altLang="en-US"/>
          </a:p>
        </p:txBody>
      </p:sp>
    </p:spTree>
    <p:extLst>
      <p:ext uri="{BB962C8B-B14F-4D97-AF65-F5344CB8AC3E}">
        <p14:creationId xmlns:p14="http://schemas.microsoft.com/office/powerpoint/2010/main" val="6250614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We</a:t>
            </a:r>
            <a:r>
              <a:rPr kumimoji="1" lang="en-US" altLang="ja-JP" baseline="0" dirty="0"/>
              <a:t> conducted four surveys and found that there were more </a:t>
            </a:r>
            <a:r>
              <a:rPr kumimoji="1" lang="en-US" altLang="ja-JP" baseline="0" dirty="0" err="1"/>
              <a:t>microplastics</a:t>
            </a:r>
            <a:r>
              <a:rPr kumimoji="1" lang="en-US" altLang="ja-JP" baseline="0" dirty="0"/>
              <a:t> in autumn. </a:t>
            </a:r>
            <a:r>
              <a:rPr kumimoji="1" lang="ja-JP" altLang="en-US" dirty="0"/>
              <a:t>（ス）</a:t>
            </a:r>
          </a:p>
        </p:txBody>
      </p:sp>
      <p:sp>
        <p:nvSpPr>
          <p:cNvPr id="4" name="スライド番号プレースホルダー 3"/>
          <p:cNvSpPr>
            <a:spLocks noGrp="1"/>
          </p:cNvSpPr>
          <p:nvPr>
            <p:ph type="sldNum" sz="quarter" idx="5"/>
          </p:nvPr>
        </p:nvSpPr>
        <p:spPr/>
        <p:txBody>
          <a:bodyPr/>
          <a:lstStyle/>
          <a:p>
            <a:fld id="{72B0E96A-3767-4FDB-91AB-58F1386E7DAD}" type="slidenum">
              <a:rPr kumimoji="1" lang="ja-JP" altLang="en-US" smtClean="0"/>
              <a:t>8</a:t>
            </a:fld>
            <a:endParaRPr kumimoji="1" lang="ja-JP" altLang="en-US"/>
          </a:p>
        </p:txBody>
      </p:sp>
    </p:spTree>
    <p:extLst>
      <p:ext uri="{BB962C8B-B14F-4D97-AF65-F5344CB8AC3E}">
        <p14:creationId xmlns:p14="http://schemas.microsoft.com/office/powerpoint/2010/main" val="39667189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1A31599-A81F-F9D4-C231-567221AD50D5}"/>
            </a:ext>
          </a:extLst>
        </p:cNvPr>
        <p:cNvGrpSpPr/>
        <p:nvPr/>
      </p:nvGrpSpPr>
      <p:grpSpPr>
        <a:xfrm>
          <a:off x="0" y="0"/>
          <a:ext cx="0" cy="0"/>
          <a:chOff x="0" y="0"/>
          <a:chExt cx="0" cy="0"/>
        </a:xfrm>
      </p:grpSpPr>
      <p:sp>
        <p:nvSpPr>
          <p:cNvPr id="2" name="スライド イメージ プレースホルダー 1">
            <a:extLst>
              <a:ext uri="{FF2B5EF4-FFF2-40B4-BE49-F238E27FC236}">
                <a16:creationId xmlns:a16="http://schemas.microsoft.com/office/drawing/2014/main" id="{F88D87A1-C79E-D602-F697-C4F5A5320595}"/>
              </a:ext>
            </a:extLst>
          </p:cNvPr>
          <p:cNvSpPr>
            <a:spLocks noGrp="1" noRot="1" noChangeAspect="1"/>
          </p:cNvSpPr>
          <p:nvPr>
            <p:ph type="sldImg"/>
          </p:nvPr>
        </p:nvSpPr>
        <p:spPr/>
      </p:sp>
      <p:sp>
        <p:nvSpPr>
          <p:cNvPr id="3" name="ノート プレースホルダー 2">
            <a:extLst>
              <a:ext uri="{FF2B5EF4-FFF2-40B4-BE49-F238E27FC236}">
                <a16:creationId xmlns:a16="http://schemas.microsoft.com/office/drawing/2014/main" id="{F6AF82A0-F82D-4BC3-19E0-6F89CE62A664}"/>
              </a:ext>
            </a:extLst>
          </p:cNvPr>
          <p:cNvSpPr>
            <a:spLocks noGrp="1"/>
          </p:cNvSpPr>
          <p:nvPr>
            <p:ph type="body" idx="1"/>
          </p:nvPr>
        </p:nvSpPr>
        <p:spPr/>
        <p:txBody>
          <a:bodyPr/>
          <a:lstStyle/>
          <a:p>
            <a:r>
              <a:rPr kumimoji="1" lang="en-US" altLang="ja-JP" dirty="0"/>
              <a:t>Additionally,</a:t>
            </a:r>
            <a:r>
              <a:rPr kumimoji="1" lang="en-US" altLang="ja-JP" baseline="0" dirty="0"/>
              <a:t> the amount of precipitation and wind speed were higher in autumn than in other seasons.</a:t>
            </a:r>
            <a:r>
              <a:rPr kumimoji="1" lang="ja-JP" altLang="en-US" dirty="0"/>
              <a:t>（ス）</a:t>
            </a:r>
          </a:p>
        </p:txBody>
      </p:sp>
      <p:sp>
        <p:nvSpPr>
          <p:cNvPr id="4" name="スライド番号プレースホルダー 3">
            <a:extLst>
              <a:ext uri="{FF2B5EF4-FFF2-40B4-BE49-F238E27FC236}">
                <a16:creationId xmlns:a16="http://schemas.microsoft.com/office/drawing/2014/main" id="{6665D8F4-42C5-6952-9C6B-F97FAABC1CA8}"/>
              </a:ext>
            </a:extLst>
          </p:cNvPr>
          <p:cNvSpPr>
            <a:spLocks noGrp="1"/>
          </p:cNvSpPr>
          <p:nvPr>
            <p:ph type="sldNum" sz="quarter" idx="5"/>
          </p:nvPr>
        </p:nvSpPr>
        <p:spPr/>
        <p:txBody>
          <a:bodyPr/>
          <a:lstStyle/>
          <a:p>
            <a:fld id="{72B0E96A-3767-4FDB-91AB-58F1386E7DAD}" type="slidenum">
              <a:rPr kumimoji="1" lang="ja-JP" altLang="en-US" smtClean="0"/>
              <a:t>9</a:t>
            </a:fld>
            <a:endParaRPr kumimoji="1" lang="ja-JP" altLang="en-US"/>
          </a:p>
        </p:txBody>
      </p:sp>
    </p:spTree>
    <p:extLst>
      <p:ext uri="{BB962C8B-B14F-4D97-AF65-F5344CB8AC3E}">
        <p14:creationId xmlns:p14="http://schemas.microsoft.com/office/powerpoint/2010/main" val="19050014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16" name="Group 15"/>
          <p:cNvGrpSpPr/>
          <p:nvPr/>
        </p:nvGrpSpPr>
        <p:grpSpPr>
          <a:xfrm>
            <a:off x="0" y="-8467"/>
            <a:ext cx="12192000" cy="6866467"/>
            <a:chOff x="0" y="-8467"/>
            <a:chExt cx="12192000" cy="6866467"/>
          </a:xfrm>
        </p:grpSpPr>
        <p:sp>
          <p:nvSpPr>
            <p:cNvPr id="15" name="Freeform 14"/>
            <p:cNvSpPr/>
            <p:nvPr/>
          </p:nvSpPr>
          <p:spPr>
            <a:xfrm>
              <a:off x="0" y="-7862"/>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19" name="Straight Connector 18"/>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0" name="Straight Connector 19"/>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1"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Isosceles Triangle 22"/>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41929577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221910734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7976895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16213871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用付きの名札">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5059564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または偽">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ja-JP" altLang="en-US"/>
              <a:t>マスター タイトルの書式設定</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ja-JP" altLang="en-US"/>
              <a:t>マスター テキストの書式設定</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20310227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169736396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31630902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22530817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11"/>
          </p:nvPr>
        </p:nvSpPr>
        <p:spPr/>
        <p:txBody>
          <a:bodyPr/>
          <a:lstStyle/>
          <a:p>
            <a:endParaRPr kumimoji="1" lang="ja-JP" altLang="en-US"/>
          </a:p>
        </p:txBody>
      </p:sp>
      <p:sp>
        <p:nvSpPr>
          <p:cNvPr id="6" name="Slide Number Placeholder 5"/>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12780213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37362567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8" name="Footer Placeholder 7"/>
          <p:cNvSpPr>
            <a:spLocks noGrp="1"/>
          </p:cNvSpPr>
          <p:nvPr>
            <p:ph type="ftr" sz="quarter" idx="11"/>
          </p:nvPr>
        </p:nvSpPr>
        <p:spPr/>
        <p:txBody>
          <a:bodyPr/>
          <a:lstStyle/>
          <a:p>
            <a:endParaRPr kumimoji="1" lang="ja-JP" altLang="en-US"/>
          </a:p>
        </p:txBody>
      </p:sp>
      <p:sp>
        <p:nvSpPr>
          <p:cNvPr id="9" name="Slide Number Placeholder 8"/>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1666566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4" name="Footer Placeholder 3"/>
          <p:cNvSpPr>
            <a:spLocks noGrp="1"/>
          </p:cNvSpPr>
          <p:nvPr>
            <p:ph type="ftr" sz="quarter" idx="11"/>
          </p:nvPr>
        </p:nvSpPr>
        <p:spPr/>
        <p:txBody>
          <a:bodyPr/>
          <a:lstStyle/>
          <a:p>
            <a:endParaRPr kumimoji="1" lang="ja-JP" altLang="en-US"/>
          </a:p>
        </p:txBody>
      </p:sp>
      <p:sp>
        <p:nvSpPr>
          <p:cNvPr id="5" name="Slide Number Placeholder 4"/>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23195264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3" name="Footer Placeholder 2"/>
          <p:cNvSpPr>
            <a:spLocks noGrp="1"/>
          </p:cNvSpPr>
          <p:nvPr>
            <p:ph type="ftr" sz="quarter" idx="11"/>
          </p:nvPr>
        </p:nvSpPr>
        <p:spPr/>
        <p:txBody>
          <a:bodyPr/>
          <a:lstStyle/>
          <a:p>
            <a:endParaRPr kumimoji="1" lang="ja-JP" altLang="en-US"/>
          </a:p>
        </p:txBody>
      </p:sp>
      <p:sp>
        <p:nvSpPr>
          <p:cNvPr id="4" name="Slide Number Placeholder 3"/>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13804047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ja-JP" altLang="en-US"/>
              <a:t>マスター タイトルの書式設定</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28916271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6" name="Footer Placeholder 5"/>
          <p:cNvSpPr>
            <a:spLocks noGrp="1"/>
          </p:cNvSpPr>
          <p:nvPr>
            <p:ph type="ftr" sz="quarter" idx="11"/>
          </p:nvPr>
        </p:nvSpPr>
        <p:spPr/>
        <p:txBody>
          <a:bodyPr/>
          <a:lstStyle/>
          <a:p>
            <a:endParaRPr kumimoji="1" lang="ja-JP" altLang="en-US"/>
          </a:p>
        </p:txBody>
      </p:sp>
      <p:sp>
        <p:nvSpPr>
          <p:cNvPr id="7" name="Slide Number Placeholder 6"/>
          <p:cNvSpPr>
            <a:spLocks noGrp="1"/>
          </p:cNvSpPr>
          <p:nvPr>
            <p:ph type="sldNum" sz="quarter" idx="12"/>
          </p:nvPr>
        </p:nvSpPr>
        <p:spPr/>
        <p:txBody>
          <a:bodyPr/>
          <a:lstStyle/>
          <a:p>
            <a:fld id="{500427EC-7D82-F84F-B268-09DDA5D9F77A}" type="slidenum">
              <a:rPr kumimoji="1" lang="en-US" altLang="ja-JP" smtClean="0"/>
              <a:t>‹#›</a:t>
            </a:fld>
            <a:endParaRPr kumimoji="1" lang="ja-JP" altLang="en-US"/>
          </a:p>
        </p:txBody>
      </p:sp>
      <p:sp>
        <p:nvSpPr>
          <p:cNvPr id="5" name="Date Placeholder 4"/>
          <p:cNvSpPr>
            <a:spLocks noGrp="1"/>
          </p:cNvSpPr>
          <p:nvPr>
            <p:ph type="dt" sz="half" idx="10"/>
          </p:nvPr>
        </p:nvSpPr>
        <p:spPr/>
        <p:txBody>
          <a:bodyPr/>
          <a:lstStyle/>
          <a:p>
            <a:fld id="{DFE2A870-A9E9-9F4E-B93B-2B2D120A0DED}" type="datetimeFigureOut">
              <a:rPr kumimoji="1" lang="en-US" altLang="ja-JP" smtClean="0"/>
              <a:t>2/18/2025</a:t>
            </a:fld>
            <a:endParaRPr kumimoji="1" lang="ja-JP" altLang="en-US"/>
          </a:p>
        </p:txBody>
      </p:sp>
    </p:spTree>
    <p:extLst>
      <p:ext uri="{BB962C8B-B14F-4D97-AF65-F5344CB8AC3E}">
        <p14:creationId xmlns:p14="http://schemas.microsoft.com/office/powerpoint/2010/main" val="26500020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44" name="Group 43"/>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accent1">
                  <a:alpha val="70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1">
                <a:lumMod val="75000"/>
                <a:alpha val="5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2">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2">
                <a:lumMod val="75000"/>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lumMod val="75000"/>
                <a:alpha val="66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a:off x="0" y="4013200"/>
              <a:ext cx="448733" cy="2844800"/>
            </a:xfrm>
            <a:prstGeom prst="triangle">
              <a:avLst>
                <a:gd name="adj" fmla="val 0"/>
              </a:avLst>
            </a:prstGeom>
            <a:solidFill>
              <a:schemeClr val="accent1">
                <a:alpha val="7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DFE2A870-A9E9-9F4E-B93B-2B2D120A0DED}" type="datetimeFigureOut">
              <a:rPr kumimoji="1" lang="en-US" altLang="ja-JP" smtClean="0"/>
              <a:t>2/18/2025</a:t>
            </a:fld>
            <a:endParaRPr kumimoji="1" lang="ja-JP" altLang="en-US"/>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kumimoji="1" lang="ja-JP" altLang="en-US"/>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500427EC-7D82-F84F-B268-09DDA5D9F77A}" type="slidenum">
              <a:rPr kumimoji="1" lang="en-US" altLang="ja-JP" smtClean="0"/>
              <a:t>‹#›</a:t>
            </a:fld>
            <a:endParaRPr kumimoji="1" lang="ja-JP" altLang="en-US"/>
          </a:p>
        </p:txBody>
      </p:sp>
    </p:spTree>
    <p:extLst>
      <p:ext uri="{BB962C8B-B14F-4D97-AF65-F5344CB8AC3E}">
        <p14:creationId xmlns:p14="http://schemas.microsoft.com/office/powerpoint/2010/main" val="1184001081"/>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 id="2147483689" r:id="rId12"/>
    <p:sldLayoutId id="2147483690" r:id="rId13"/>
    <p:sldLayoutId id="2147483691" r:id="rId14"/>
    <p:sldLayoutId id="2147483692" r:id="rId15"/>
    <p:sldLayoutId id="2147483693" r:id="rId16"/>
  </p:sldLayoutIdLst>
  <p:txStyles>
    <p:titleStyle>
      <a:lvl1pPr algn="l" defTabSz="457200" rtl="0" eaLnBrk="1" latinLnBrk="0" hangingPunct="1">
        <a:spcBef>
          <a:spcPct val="0"/>
        </a:spcBef>
        <a:buNone/>
        <a:defRPr kumimoji="1" sz="3600" kern="1200">
          <a:solidFill>
            <a:schemeClr val="accent1"/>
          </a:solidFill>
          <a:latin typeface="+mj-lt"/>
          <a:ea typeface="+mj-ea"/>
          <a:cs typeface="+mj-cs"/>
        </a:defRPr>
      </a:lvl1pPr>
      <a:lvl2pPr eaLnBrk="1" hangingPunct="1">
        <a:defRPr kumimoji="1">
          <a:solidFill>
            <a:schemeClr val="tx2"/>
          </a:solidFill>
        </a:defRPr>
      </a:lvl2pPr>
      <a:lvl3pPr eaLnBrk="1" hangingPunct="1">
        <a:defRPr kumimoji="1">
          <a:solidFill>
            <a:schemeClr val="tx2"/>
          </a:solidFill>
        </a:defRPr>
      </a:lvl3pPr>
      <a:lvl4pPr eaLnBrk="1" hangingPunct="1">
        <a:defRPr kumimoji="1">
          <a:solidFill>
            <a:schemeClr val="tx2"/>
          </a:solidFill>
        </a:defRPr>
      </a:lvl4pPr>
      <a:lvl5pPr eaLnBrk="1" hangingPunct="1">
        <a:defRPr kumimoji="1">
          <a:solidFill>
            <a:schemeClr val="tx2"/>
          </a:solidFill>
        </a:defRPr>
      </a:lvl5pPr>
      <a:lvl6pPr eaLnBrk="1" hangingPunct="1">
        <a:defRPr kumimoji="1">
          <a:solidFill>
            <a:schemeClr val="tx2"/>
          </a:solidFill>
        </a:defRPr>
      </a:lvl6pPr>
      <a:lvl7pPr eaLnBrk="1" hangingPunct="1">
        <a:defRPr kumimoji="1">
          <a:solidFill>
            <a:schemeClr val="tx2"/>
          </a:solidFill>
        </a:defRPr>
      </a:lvl7pPr>
      <a:lvl8pPr eaLnBrk="1" hangingPunct="1">
        <a:defRPr kumimoji="1">
          <a:solidFill>
            <a:schemeClr val="tx2"/>
          </a:solidFill>
        </a:defRPr>
      </a:lvl8pPr>
      <a:lvl9pPr eaLnBrk="1" hangingPunct="1">
        <a:defRPr kumimoji="1">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kumimoji="1"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kumimoji="1"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kumimoji="1"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kumimoji="1"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kumimoji="1" sz="1800" kern="1200">
          <a:solidFill>
            <a:schemeClr val="tx1"/>
          </a:solidFill>
          <a:latin typeface="+mn-lt"/>
          <a:ea typeface="+mn-ea"/>
          <a:cs typeface="+mn-cs"/>
        </a:defRPr>
      </a:lvl1pPr>
      <a:lvl2pPr marL="457200" algn="l" defTabSz="457200" rtl="0" eaLnBrk="1" latinLnBrk="0" hangingPunct="1">
        <a:defRPr kumimoji="1" sz="1800" kern="1200">
          <a:solidFill>
            <a:schemeClr val="tx1"/>
          </a:solidFill>
          <a:latin typeface="+mn-lt"/>
          <a:ea typeface="+mn-ea"/>
          <a:cs typeface="+mn-cs"/>
        </a:defRPr>
      </a:lvl2pPr>
      <a:lvl3pPr marL="914400" algn="l" defTabSz="457200" rtl="0" eaLnBrk="1" latinLnBrk="0" hangingPunct="1">
        <a:defRPr kumimoji="1" sz="1800" kern="1200">
          <a:solidFill>
            <a:schemeClr val="tx1"/>
          </a:solidFill>
          <a:latin typeface="+mn-lt"/>
          <a:ea typeface="+mn-ea"/>
          <a:cs typeface="+mn-cs"/>
        </a:defRPr>
      </a:lvl3pPr>
      <a:lvl4pPr marL="1371600" algn="l" defTabSz="457200" rtl="0" eaLnBrk="1" latinLnBrk="0" hangingPunct="1">
        <a:defRPr kumimoji="1" sz="1800" kern="1200">
          <a:solidFill>
            <a:schemeClr val="tx1"/>
          </a:solidFill>
          <a:latin typeface="+mn-lt"/>
          <a:ea typeface="+mn-ea"/>
          <a:cs typeface="+mn-cs"/>
        </a:defRPr>
      </a:lvl4pPr>
      <a:lvl5pPr marL="1828800" algn="l" defTabSz="457200" rtl="0" eaLnBrk="1" latinLnBrk="0" hangingPunct="1">
        <a:defRPr kumimoji="1" sz="1800" kern="1200">
          <a:solidFill>
            <a:schemeClr val="tx1"/>
          </a:solidFill>
          <a:latin typeface="+mn-lt"/>
          <a:ea typeface="+mn-ea"/>
          <a:cs typeface="+mn-cs"/>
        </a:defRPr>
      </a:lvl5pPr>
      <a:lvl6pPr marL="2286000" algn="l" defTabSz="457200" rtl="0" eaLnBrk="1" latinLnBrk="0" hangingPunct="1">
        <a:defRPr kumimoji="1" sz="1800" kern="1200">
          <a:solidFill>
            <a:schemeClr val="tx1"/>
          </a:solidFill>
          <a:latin typeface="+mn-lt"/>
          <a:ea typeface="+mn-ea"/>
          <a:cs typeface="+mn-cs"/>
        </a:defRPr>
      </a:lvl6pPr>
      <a:lvl7pPr marL="2743200" algn="l" defTabSz="457200" rtl="0" eaLnBrk="1" latinLnBrk="0" hangingPunct="1">
        <a:defRPr kumimoji="1" sz="1800" kern="1200">
          <a:solidFill>
            <a:schemeClr val="tx1"/>
          </a:solidFill>
          <a:latin typeface="+mn-lt"/>
          <a:ea typeface="+mn-ea"/>
          <a:cs typeface="+mn-cs"/>
        </a:defRPr>
      </a:lvl7pPr>
      <a:lvl8pPr marL="3200400" algn="l" defTabSz="457200" rtl="0" eaLnBrk="1" latinLnBrk="0" hangingPunct="1">
        <a:defRPr kumimoji="1" sz="1800" kern="1200">
          <a:solidFill>
            <a:schemeClr val="tx1"/>
          </a:solidFill>
          <a:latin typeface="+mn-lt"/>
          <a:ea typeface="+mn-ea"/>
          <a:cs typeface="+mn-cs"/>
        </a:defRPr>
      </a:lvl8pPr>
      <a:lvl9pPr marL="3657600" algn="l" defTabSz="4572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hyperlink" Target="https://rengo-fukui.main.jp/f_blog/%E6%95%A6%E7%BE%8E%E5%9C%B0%E5%8C%BA%E3%80%8C%E6%B0%97%E6%AF%94%E3%81%AE%E6%9D%BE%E5%8E%9F%E6%B5%B7%E6%B0%B4%E6%B5%B4%E5%A0%B4%E3%80%8D%E3%81%A7%E3%81%AE%E6%B8%85%E6%8E%83%E6%B4%BB%E5%8B%95%E3%82%92/" TargetMode="External"/><Relationship Id="rId3" Type="http://schemas.openxmlformats.org/officeDocument/2006/relationships/hyperlink" Target="https://ethicame.com/shop/information/microplastics?srsltid=AfmBOorA8lS1ZdIF3XedcrZ88_dB2s87kUlxa_QuIcRNXv6qBAS2jPy0" TargetMode="External"/><Relationship Id="rId7" Type="http://schemas.openxmlformats.org/officeDocument/2006/relationships/hyperlink" Target="https://www.facebook.com/story.php/?story_fbid=850024510502494&amp;id=100064848572080&amp;_rdr"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lessplasticlife.com/marineplastic/source/microplastics_sources/" TargetMode="External"/><Relationship Id="rId5" Type="http://schemas.openxmlformats.org/officeDocument/2006/relationships/hyperlink" Target="https://www.data.jma.go.jp/obd/stats/etrn/index.php?year=2025" TargetMode="External"/><Relationship Id="rId4" Type="http://schemas.openxmlformats.org/officeDocument/2006/relationships/hyperlink" Target="https://www.data.jma.go.jp/gmd/kaiyou/shindan/index_wave.html" TargetMode="External"/><Relationship Id="rId9" Type="http://schemas.openxmlformats.org/officeDocument/2006/relationships/hyperlink" Target="https://www.fukuishimbun.co.jp/articles/-/2140170"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_rels/slide7.xml.rels><?xml version="1.0" encoding="UTF-8" standalone="yes"?>
<Relationships xmlns="http://schemas.openxmlformats.org/package/2006/relationships"><Relationship Id="rId8" Type="http://schemas.microsoft.com/office/2007/relationships/hdphoto" Target="../media/hdphoto4.wdp"/><Relationship Id="rId3" Type="http://schemas.openxmlformats.org/officeDocument/2006/relationships/image" Target="../media/image8.png"/><Relationship Id="rId7" Type="http://schemas.openxmlformats.org/officeDocument/2006/relationships/image" Target="../media/image10.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microsoft.com/office/2007/relationships/hdphoto" Target="../media/hdphoto3.wdp"/><Relationship Id="rId5" Type="http://schemas.openxmlformats.org/officeDocument/2006/relationships/image" Target="../media/image9.png"/><Relationship Id="rId4" Type="http://schemas.microsoft.com/office/2007/relationships/hdphoto" Target="../media/hdphoto2.wdp"/></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9910061-C236-C12D-086E-23F3AFEABBD0}"/>
              </a:ext>
            </a:extLst>
          </p:cNvPr>
          <p:cNvSpPr>
            <a:spLocks noGrp="1"/>
          </p:cNvSpPr>
          <p:nvPr>
            <p:ph type="ctrTitle"/>
          </p:nvPr>
        </p:nvSpPr>
        <p:spPr>
          <a:xfrm>
            <a:off x="835742" y="0"/>
            <a:ext cx="9097967" cy="3313417"/>
          </a:xfrm>
        </p:spPr>
        <p:txBody>
          <a:bodyPr/>
          <a:lstStyle/>
          <a:p>
            <a:pPr algn="l"/>
            <a:r>
              <a:rPr lang="en-US" altLang="ja-JP" sz="6000" spc="300" dirty="0" err="1">
                <a:solidFill>
                  <a:schemeClr val="accent2"/>
                </a:solidFill>
                <a:latin typeface="ＭＳ ゴシック" panose="020B0609070205080204" pitchFamily="49" charset="-128"/>
                <a:ea typeface="ＭＳ ゴシック" panose="020B0609070205080204" pitchFamily="49" charset="-128"/>
              </a:rPr>
              <a:t>Kehi</a:t>
            </a:r>
            <a:r>
              <a:rPr lang="en-US" altLang="ja-JP" sz="6000" spc="300" dirty="0">
                <a:solidFill>
                  <a:schemeClr val="accent2"/>
                </a:solidFill>
                <a:latin typeface="ＭＳ ゴシック" panose="020B0609070205080204" pitchFamily="49" charset="-128"/>
                <a:ea typeface="ＭＳ ゴシック" panose="020B0609070205080204" pitchFamily="49" charset="-128"/>
              </a:rPr>
              <a:t> no Matsubara sea</a:t>
            </a:r>
            <a:br>
              <a:rPr lang="en-US" altLang="ja-JP" sz="6000" spc="300" dirty="0">
                <a:solidFill>
                  <a:schemeClr val="accent2"/>
                </a:solidFill>
                <a:latin typeface="ＭＳ ゴシック" panose="020B0609070205080204" pitchFamily="49" charset="-128"/>
                <a:ea typeface="ＭＳ ゴシック" panose="020B0609070205080204" pitchFamily="49" charset="-128"/>
              </a:rPr>
            </a:br>
            <a:r>
              <a:rPr lang="en-US" altLang="ja-JP" sz="6000" spc="300" dirty="0">
                <a:solidFill>
                  <a:schemeClr val="accent2"/>
                </a:solidFill>
                <a:latin typeface="ＭＳ ゴシック" panose="020B0609070205080204" pitchFamily="49" charset="-128"/>
                <a:ea typeface="ＭＳ ゴシック" panose="020B0609070205080204" pitchFamily="49" charset="-128"/>
              </a:rPr>
              <a:t>trash group </a:t>
            </a:r>
            <a:br>
              <a:rPr lang="en-US" altLang="ja-JP" sz="6000" spc="300" dirty="0">
                <a:solidFill>
                  <a:schemeClr val="accent2"/>
                </a:solidFill>
                <a:latin typeface="ＭＳ ゴシック" panose="020B0609070205080204" pitchFamily="49" charset="-128"/>
                <a:ea typeface="ＭＳ ゴシック" panose="020B0609070205080204" pitchFamily="49" charset="-128"/>
              </a:rPr>
            </a:br>
            <a:r>
              <a:rPr lang="en-US" altLang="ja-JP" sz="6000" b="1" dirty="0">
                <a:solidFill>
                  <a:schemeClr val="accent2"/>
                </a:solidFill>
                <a:latin typeface="ＭＳ ゴシック" panose="020B0609070205080204" pitchFamily="49" charset="-128"/>
                <a:ea typeface="ＭＳ ゴシック" panose="020B0609070205080204" pitchFamily="49" charset="-128"/>
              </a:rPr>
              <a:t>	</a:t>
            </a:r>
            <a:r>
              <a:rPr lang="en-US" altLang="ja-JP" sz="4800" dirty="0">
                <a:solidFill>
                  <a:schemeClr val="accent2"/>
                </a:solidFill>
                <a:latin typeface="ＭＳ ゴシック" panose="020B0609070205080204" pitchFamily="49" charset="-128"/>
                <a:ea typeface="ＭＳ ゴシック" panose="020B0609070205080204" pitchFamily="49" charset="-128"/>
              </a:rPr>
              <a:t>〈sea trash survey team</a:t>
            </a:r>
            <a:r>
              <a:rPr kumimoji="1" lang="en-US" altLang="ja-JP" sz="4800" dirty="0">
                <a:solidFill>
                  <a:schemeClr val="accent2"/>
                </a:solidFill>
                <a:latin typeface="ＭＳ ゴシック" panose="020B0609070205080204" pitchFamily="49" charset="-128"/>
                <a:ea typeface="ＭＳ ゴシック" panose="020B0609070205080204" pitchFamily="49" charset="-128"/>
              </a:rPr>
              <a:t>〉</a:t>
            </a:r>
            <a:endParaRPr kumimoji="1" lang="ja-JP" altLang="en-US" dirty="0">
              <a:solidFill>
                <a:schemeClr val="accent2"/>
              </a:solidFill>
              <a:latin typeface="ＭＳ ゴシック" panose="020B0609070205080204" pitchFamily="49" charset="-128"/>
              <a:ea typeface="ＭＳ ゴシック" panose="020B0609070205080204" pitchFamily="49" charset="-128"/>
            </a:endParaRPr>
          </a:p>
        </p:txBody>
      </p:sp>
      <p:sp>
        <p:nvSpPr>
          <p:cNvPr id="3" name="字幕 2">
            <a:extLst>
              <a:ext uri="{FF2B5EF4-FFF2-40B4-BE49-F238E27FC236}">
                <a16:creationId xmlns:a16="http://schemas.microsoft.com/office/drawing/2014/main" id="{FC259C43-3F68-32A2-1464-BCACAAA100AC}"/>
              </a:ext>
            </a:extLst>
          </p:cNvPr>
          <p:cNvSpPr>
            <a:spLocks noGrp="1"/>
          </p:cNvSpPr>
          <p:nvPr>
            <p:ph type="subTitle" idx="1"/>
          </p:nvPr>
        </p:nvSpPr>
        <p:spPr>
          <a:xfrm>
            <a:off x="890096" y="3885972"/>
            <a:ext cx="8870965" cy="2024463"/>
          </a:xfrm>
        </p:spPr>
        <p:txBody>
          <a:bodyPr>
            <a:normAutofit/>
          </a:bodyPr>
          <a:lstStyle/>
          <a:p>
            <a:pPr algn="l"/>
            <a:r>
              <a:rPr lang="en-US" altLang="ja-JP" sz="4000" dirty="0">
                <a:solidFill>
                  <a:schemeClr val="tx1"/>
                </a:solidFill>
                <a:latin typeface="ＭＳ ゴシック" panose="020B0609070205080204" pitchFamily="49" charset="-128"/>
                <a:ea typeface="ＭＳ ゴシック" panose="020B0609070205080204" pitchFamily="49" charset="-128"/>
              </a:rPr>
              <a:t>Kubota </a:t>
            </a:r>
            <a:r>
              <a:rPr lang="en-US" altLang="ja-JP" sz="4000" dirty="0" err="1">
                <a:solidFill>
                  <a:schemeClr val="tx1"/>
                </a:solidFill>
                <a:latin typeface="ＭＳ ゴシック" panose="020B0609070205080204" pitchFamily="49" charset="-128"/>
                <a:ea typeface="ＭＳ ゴシック" panose="020B0609070205080204" pitchFamily="49" charset="-128"/>
              </a:rPr>
              <a:t>Manato</a:t>
            </a:r>
            <a:r>
              <a:rPr lang="en-US" altLang="ja-JP" sz="4000" dirty="0">
                <a:solidFill>
                  <a:schemeClr val="tx1"/>
                </a:solidFill>
                <a:latin typeface="ＭＳ ゴシック" panose="020B0609070205080204" pitchFamily="49" charset="-128"/>
                <a:ea typeface="ＭＳ ゴシック" panose="020B0609070205080204" pitchFamily="49" charset="-128"/>
              </a:rPr>
              <a:t>  Ishibashi </a:t>
            </a:r>
            <a:r>
              <a:rPr lang="en-US" altLang="ja-JP" sz="4000" dirty="0" err="1">
                <a:solidFill>
                  <a:schemeClr val="tx1"/>
                </a:solidFill>
                <a:latin typeface="ＭＳ ゴシック" panose="020B0609070205080204" pitchFamily="49" charset="-128"/>
                <a:ea typeface="ＭＳ ゴシック" panose="020B0609070205080204" pitchFamily="49" charset="-128"/>
              </a:rPr>
              <a:t>Yushin</a:t>
            </a:r>
            <a:r>
              <a:rPr lang="en-US" altLang="ja-JP" sz="4000" dirty="0">
                <a:solidFill>
                  <a:schemeClr val="tx1"/>
                </a:solidFill>
                <a:latin typeface="ＭＳ ゴシック" panose="020B0609070205080204" pitchFamily="49" charset="-128"/>
                <a:ea typeface="ＭＳ ゴシック" panose="020B0609070205080204" pitchFamily="49" charset="-128"/>
              </a:rPr>
              <a:t>  Kato Risa</a:t>
            </a:r>
            <a:endParaRPr kumimoji="1" lang="en-US" altLang="ja-JP" sz="4000" dirty="0">
              <a:solidFill>
                <a:schemeClr val="tx1"/>
              </a:solidFill>
              <a:latin typeface="ＭＳ ゴシック" panose="020B0609070205080204" pitchFamily="49" charset="-128"/>
              <a:ea typeface="ＭＳ ゴシック" panose="020B0609070205080204" pitchFamily="49" charset="-128"/>
            </a:endParaRPr>
          </a:p>
        </p:txBody>
      </p:sp>
      <p:pic>
        <p:nvPicPr>
          <p:cNvPr id="6" name="図 5">
            <a:extLst>
              <a:ext uri="{FF2B5EF4-FFF2-40B4-BE49-F238E27FC236}">
                <a16:creationId xmlns:a16="http://schemas.microsoft.com/office/drawing/2014/main" id="{6F92A56B-B192-D2DC-A399-C57C64E452A4}"/>
              </a:ext>
            </a:extLst>
          </p:cNvPr>
          <p:cNvPicPr>
            <a:picLocks noChangeAspect="1"/>
          </p:cNvPicPr>
          <p:nvPr/>
        </p:nvPicPr>
        <p:blipFill>
          <a:blip r:embed="rId3"/>
          <a:stretch>
            <a:fillRect/>
          </a:stretch>
        </p:blipFill>
        <p:spPr>
          <a:xfrm>
            <a:off x="9924324" y="4502157"/>
            <a:ext cx="2275580" cy="2238428"/>
          </a:xfrm>
          <a:prstGeom prst="rect">
            <a:avLst/>
          </a:prstGeom>
        </p:spPr>
      </p:pic>
    </p:spTree>
    <p:extLst>
      <p:ext uri="{BB962C8B-B14F-4D97-AF65-F5344CB8AC3E}">
        <p14:creationId xmlns:p14="http://schemas.microsoft.com/office/powerpoint/2010/main" val="42362862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9960F6-E267-91A2-4DE4-A53FE1E96ACC}"/>
            </a:ext>
          </a:extLst>
        </p:cNvPr>
        <p:cNvGrpSpPr/>
        <p:nvPr/>
      </p:nvGrpSpPr>
      <p:grpSpPr>
        <a:xfrm>
          <a:off x="0" y="0"/>
          <a:ext cx="0" cy="0"/>
          <a:chOff x="0" y="0"/>
          <a:chExt cx="0" cy="0"/>
        </a:xfrm>
      </p:grpSpPr>
      <p:sp>
        <p:nvSpPr>
          <p:cNvPr id="7" name="テキスト ボックス 6">
            <a:extLst>
              <a:ext uri="{FF2B5EF4-FFF2-40B4-BE49-F238E27FC236}">
                <a16:creationId xmlns:a16="http://schemas.microsoft.com/office/drawing/2014/main" id="{95101F13-A266-26DC-2317-9AFA85DDA60D}"/>
              </a:ext>
            </a:extLst>
          </p:cNvPr>
          <p:cNvSpPr txBox="1"/>
          <p:nvPr/>
        </p:nvSpPr>
        <p:spPr>
          <a:xfrm>
            <a:off x="635974" y="1296672"/>
            <a:ext cx="3817691" cy="1754326"/>
          </a:xfrm>
          <a:prstGeom prst="rect">
            <a:avLst/>
          </a:prstGeom>
          <a:solidFill>
            <a:schemeClr val="accent2">
              <a:lumMod val="75000"/>
            </a:schemeClr>
          </a:solidFill>
          <a:ln>
            <a:noFill/>
          </a:ln>
        </p:spPr>
        <p:txBody>
          <a:bodyPr wrap="square" rtlCol="0">
            <a:spAutoFit/>
          </a:bodyPr>
          <a:lstStyle/>
          <a:p>
            <a:pPr algn="ctr"/>
            <a:r>
              <a:rPr kumimoji="1" lang="en-US" altLang="ja-JP" sz="5400" dirty="0">
                <a:solidFill>
                  <a:schemeClr val="bg1"/>
                </a:solidFill>
                <a:latin typeface="ＭＳ ゴシック" panose="020B0609070205080204" pitchFamily="49" charset="-128"/>
                <a:ea typeface="ＭＳ ゴシック" panose="020B0609070205080204" pitchFamily="49" charset="-128"/>
              </a:rPr>
              <a:t>Rains a lot</a:t>
            </a:r>
          </a:p>
        </p:txBody>
      </p:sp>
      <p:sp>
        <p:nvSpPr>
          <p:cNvPr id="8" name="テキスト ボックス 7">
            <a:extLst>
              <a:ext uri="{FF2B5EF4-FFF2-40B4-BE49-F238E27FC236}">
                <a16:creationId xmlns:a16="http://schemas.microsoft.com/office/drawing/2014/main" id="{512CF088-BC38-B611-0308-331AC2C1EF38}"/>
              </a:ext>
            </a:extLst>
          </p:cNvPr>
          <p:cNvSpPr txBox="1"/>
          <p:nvPr/>
        </p:nvSpPr>
        <p:spPr>
          <a:xfrm>
            <a:off x="635975" y="4756332"/>
            <a:ext cx="3817691" cy="1754326"/>
          </a:xfrm>
          <a:prstGeom prst="rect">
            <a:avLst/>
          </a:prstGeom>
          <a:solidFill>
            <a:srgbClr val="0070C0"/>
          </a:solidFill>
          <a:ln>
            <a:noFill/>
          </a:ln>
        </p:spPr>
        <p:txBody>
          <a:bodyPr wrap="square" rtlCol="0">
            <a:spAutoFit/>
          </a:bodyPr>
          <a:lstStyle/>
          <a:p>
            <a:pPr algn="ctr"/>
            <a:r>
              <a:rPr kumimoji="1" lang="en-US" altLang="ja-JP" sz="5400" dirty="0">
                <a:solidFill>
                  <a:schemeClr val="bg1"/>
                </a:solidFill>
                <a:latin typeface="ＭＳ ゴシック" panose="020B0609070205080204" pitchFamily="49" charset="-128"/>
                <a:ea typeface="ＭＳ ゴシック" panose="020B0609070205080204" pitchFamily="49" charset="-128"/>
              </a:rPr>
              <a:t>Strong wind</a:t>
            </a:r>
          </a:p>
        </p:txBody>
      </p:sp>
      <p:sp>
        <p:nvSpPr>
          <p:cNvPr id="9" name="テキスト ボックス 8">
            <a:extLst>
              <a:ext uri="{FF2B5EF4-FFF2-40B4-BE49-F238E27FC236}">
                <a16:creationId xmlns:a16="http://schemas.microsoft.com/office/drawing/2014/main" id="{E747A4F3-CDFD-266C-BC2D-5E95E5A97D2F}"/>
              </a:ext>
            </a:extLst>
          </p:cNvPr>
          <p:cNvSpPr txBox="1"/>
          <p:nvPr/>
        </p:nvSpPr>
        <p:spPr>
          <a:xfrm>
            <a:off x="4604272" y="2786408"/>
            <a:ext cx="6809590" cy="1754326"/>
          </a:xfrm>
          <a:prstGeom prst="rect">
            <a:avLst/>
          </a:prstGeom>
          <a:solidFill>
            <a:srgbClr val="FF9999"/>
          </a:solidFill>
          <a:ln w="76200">
            <a:solidFill>
              <a:schemeClr val="bg1"/>
            </a:solidFill>
          </a:ln>
        </p:spPr>
        <p:txBody>
          <a:bodyPr wrap="square" rtlCol="0">
            <a:spAutoFit/>
          </a:bodyPr>
          <a:lstStyle/>
          <a:p>
            <a:pPr algn="ctr"/>
            <a:r>
              <a:rPr kumimoji="1" lang="en-US" altLang="ja-JP" sz="5400" dirty="0">
                <a:latin typeface="ＭＳ ゴシック" panose="020B0609070205080204" pitchFamily="49" charset="-128"/>
                <a:ea typeface="ＭＳ ゴシック" panose="020B0609070205080204" pitchFamily="49" charset="-128"/>
              </a:rPr>
              <a:t>Lots of </a:t>
            </a:r>
            <a:r>
              <a:rPr kumimoji="1" lang="en-US" altLang="ja-JP" sz="5400" dirty="0" err="1">
                <a:latin typeface="ＭＳ ゴシック" panose="020B0609070205080204" pitchFamily="49" charset="-128"/>
                <a:ea typeface="ＭＳ ゴシック" panose="020B0609070205080204" pitchFamily="49" charset="-128"/>
              </a:rPr>
              <a:t>microplastics</a:t>
            </a:r>
            <a:endParaRPr kumimoji="1" lang="ja-JP" altLang="en-US" sz="5400" dirty="0">
              <a:latin typeface="ＭＳ ゴシック" panose="020B0609070205080204" pitchFamily="49" charset="-128"/>
              <a:ea typeface="ＭＳ ゴシック" panose="020B0609070205080204" pitchFamily="49" charset="-128"/>
            </a:endParaRPr>
          </a:p>
        </p:txBody>
      </p:sp>
      <p:cxnSp>
        <p:nvCxnSpPr>
          <p:cNvPr id="11" name="直線矢印コネクタ 10">
            <a:extLst>
              <a:ext uri="{FF2B5EF4-FFF2-40B4-BE49-F238E27FC236}">
                <a16:creationId xmlns:a16="http://schemas.microsoft.com/office/drawing/2014/main" id="{7526734B-2BC0-2BC2-4BCC-3C4AB3DB0010}"/>
              </a:ext>
            </a:extLst>
          </p:cNvPr>
          <p:cNvCxnSpPr>
            <a:stCxn id="7" idx="3"/>
            <a:endCxn id="9" idx="0"/>
          </p:cNvCxnSpPr>
          <p:nvPr/>
        </p:nvCxnSpPr>
        <p:spPr>
          <a:xfrm>
            <a:off x="4453665" y="2173835"/>
            <a:ext cx="3555402" cy="612573"/>
          </a:xfrm>
          <a:prstGeom prst="straightConnector1">
            <a:avLst/>
          </a:prstGeom>
          <a:ln w="76200">
            <a:solidFill>
              <a:schemeClr val="tx1"/>
            </a:solidFill>
            <a:prstDash val="lgDash"/>
            <a:tailEnd type="triangle"/>
          </a:ln>
        </p:spPr>
        <p:style>
          <a:lnRef idx="1">
            <a:schemeClr val="accent1"/>
          </a:lnRef>
          <a:fillRef idx="0">
            <a:schemeClr val="accent1"/>
          </a:fillRef>
          <a:effectRef idx="0">
            <a:schemeClr val="accent1"/>
          </a:effectRef>
          <a:fontRef idx="minor">
            <a:schemeClr val="tx1"/>
          </a:fontRef>
        </p:style>
      </p:cxnSp>
      <p:cxnSp>
        <p:nvCxnSpPr>
          <p:cNvPr id="13" name="直線矢印コネクタ 12">
            <a:extLst>
              <a:ext uri="{FF2B5EF4-FFF2-40B4-BE49-F238E27FC236}">
                <a16:creationId xmlns:a16="http://schemas.microsoft.com/office/drawing/2014/main" id="{C461E176-A0A0-560C-A865-96E0CE222F11}"/>
              </a:ext>
            </a:extLst>
          </p:cNvPr>
          <p:cNvCxnSpPr>
            <a:stCxn id="8" idx="3"/>
            <a:endCxn id="9" idx="2"/>
          </p:cNvCxnSpPr>
          <p:nvPr/>
        </p:nvCxnSpPr>
        <p:spPr>
          <a:xfrm flipV="1">
            <a:off x="4453666" y="4540734"/>
            <a:ext cx="3555401" cy="1092761"/>
          </a:xfrm>
          <a:prstGeom prst="straightConnector1">
            <a:avLst/>
          </a:prstGeom>
          <a:ln w="762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372237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39999C-D082-CDD7-A182-D045AD0342FD}"/>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DBC110F7-0F22-7538-999F-9E3D65C52ACF}"/>
              </a:ext>
            </a:extLst>
          </p:cNvPr>
          <p:cNvSpPr>
            <a:spLocks noGrp="1"/>
          </p:cNvSpPr>
          <p:nvPr>
            <p:ph type="title"/>
          </p:nvPr>
        </p:nvSpPr>
        <p:spPr>
          <a:xfrm>
            <a:off x="677334" y="609600"/>
            <a:ext cx="1996593" cy="1066800"/>
          </a:xfrm>
        </p:spPr>
        <p:txBody>
          <a:bodyPr>
            <a:normAutofit/>
          </a:bodyPr>
          <a:lstStyle/>
          <a:p>
            <a:r>
              <a:rPr kumimoji="1" lang="ja-JP" altLang="en-US" sz="4400" dirty="0">
                <a:solidFill>
                  <a:schemeClr val="accent2"/>
                </a:solidFill>
                <a:latin typeface="ＭＳ ゴシック" panose="020B0609070205080204" pitchFamily="49" charset="-128"/>
                <a:ea typeface="ＭＳ ゴシック" panose="020B0609070205080204" pitchFamily="49" charset="-128"/>
              </a:rPr>
              <a:t>結論</a:t>
            </a:r>
          </a:p>
        </p:txBody>
      </p:sp>
      <p:sp>
        <p:nvSpPr>
          <p:cNvPr id="7" name="テキスト ボックス 6">
            <a:extLst>
              <a:ext uri="{FF2B5EF4-FFF2-40B4-BE49-F238E27FC236}">
                <a16:creationId xmlns:a16="http://schemas.microsoft.com/office/drawing/2014/main" id="{A1D90B0C-9260-C66C-76E1-3EAFA22EC0E4}"/>
              </a:ext>
            </a:extLst>
          </p:cNvPr>
          <p:cNvSpPr txBox="1"/>
          <p:nvPr/>
        </p:nvSpPr>
        <p:spPr>
          <a:xfrm>
            <a:off x="677334" y="2078183"/>
            <a:ext cx="9434854" cy="3416320"/>
          </a:xfrm>
          <a:prstGeom prst="rect">
            <a:avLst/>
          </a:prstGeom>
          <a:noFill/>
        </p:spPr>
        <p:txBody>
          <a:bodyPr wrap="square" rtlCol="0">
            <a:spAutoFit/>
          </a:bodyPr>
          <a:lstStyle/>
          <a:p>
            <a:r>
              <a:rPr kumimoji="1" lang="en-US" altLang="ja-JP" sz="3600" u="sng" dirty="0">
                <a:solidFill>
                  <a:srgbClr val="FF0000"/>
                </a:solidFill>
                <a:latin typeface="ＭＳ ゴシック" panose="020B0609070205080204" pitchFamily="49" charset="-128"/>
                <a:ea typeface="ＭＳ ゴシック" panose="020B0609070205080204" pitchFamily="49" charset="-128"/>
              </a:rPr>
              <a:t>Rain and wind</a:t>
            </a:r>
            <a:r>
              <a:rPr kumimoji="1" lang="en-US" altLang="ja-JP" sz="3600" dirty="0">
                <a:latin typeface="ＭＳ ゴシック" panose="020B0609070205080204" pitchFamily="49" charset="-128"/>
                <a:ea typeface="ＭＳ ゴシック" panose="020B0609070205080204" pitchFamily="49" charset="-128"/>
              </a:rPr>
              <a:t> are the tow causes of changes in the amount of </a:t>
            </a:r>
            <a:r>
              <a:rPr kumimoji="1" lang="en-US" altLang="ja-JP" sz="3600" dirty="0" err="1">
                <a:latin typeface="ＭＳ ゴシック" panose="020B0609070205080204" pitchFamily="49" charset="-128"/>
                <a:ea typeface="ＭＳ ゴシック" panose="020B0609070205080204" pitchFamily="49" charset="-128"/>
              </a:rPr>
              <a:t>microplastics</a:t>
            </a:r>
            <a:r>
              <a:rPr kumimoji="1" lang="en-US" altLang="ja-JP" sz="3600" dirty="0">
                <a:latin typeface="ＭＳ ゴシック" panose="020B0609070205080204" pitchFamily="49" charset="-128"/>
                <a:ea typeface="ＭＳ ゴシック" panose="020B0609070205080204" pitchFamily="49" charset="-128"/>
              </a:rPr>
              <a:t>.</a:t>
            </a:r>
          </a:p>
          <a:p>
            <a:r>
              <a:rPr kumimoji="1" lang="en-US" altLang="ja-JP" sz="3600" dirty="0">
                <a:latin typeface="ＭＳ ゴシック" panose="020B0609070205080204" pitchFamily="49" charset="-128"/>
                <a:ea typeface="ＭＳ ゴシック" panose="020B0609070205080204" pitchFamily="49" charset="-128"/>
              </a:rPr>
              <a:t>(especially the wind) </a:t>
            </a:r>
          </a:p>
          <a:p>
            <a:endParaRPr kumimoji="1" lang="en-US" altLang="ja-JP" sz="3600" u="sng" dirty="0">
              <a:solidFill>
                <a:srgbClr val="FF0000"/>
              </a:solidFill>
              <a:latin typeface="ＭＳ ゴシック" panose="020B0609070205080204" pitchFamily="49" charset="-128"/>
              <a:ea typeface="ＭＳ ゴシック" panose="020B0609070205080204" pitchFamily="49" charset="-128"/>
            </a:endParaRPr>
          </a:p>
          <a:p>
            <a:r>
              <a:rPr kumimoji="1" lang="en-US" altLang="ja-JP" sz="3600" u="sng" dirty="0">
                <a:solidFill>
                  <a:srgbClr val="FF0000"/>
                </a:solidFill>
                <a:latin typeface="ＭＳ ゴシック" panose="020B0609070205080204" pitchFamily="49" charset="-128"/>
                <a:ea typeface="ＭＳ ゴシック" panose="020B0609070205080204" pitchFamily="49" charset="-128"/>
              </a:rPr>
              <a:t>The waves </a:t>
            </a:r>
            <a:r>
              <a:rPr kumimoji="1" lang="en-US" altLang="ja-JP" sz="3600" dirty="0">
                <a:latin typeface="ＭＳ ゴシック" panose="020B0609070205080204" pitchFamily="49" charset="-128"/>
                <a:ea typeface="ＭＳ ゴシック" panose="020B0609070205080204" pitchFamily="49" charset="-128"/>
              </a:rPr>
              <a:t>generated by these are also an important factor. </a:t>
            </a:r>
          </a:p>
        </p:txBody>
      </p:sp>
    </p:spTree>
    <p:extLst>
      <p:ext uri="{BB962C8B-B14F-4D97-AF65-F5344CB8AC3E}">
        <p14:creationId xmlns:p14="http://schemas.microsoft.com/office/powerpoint/2010/main" val="9866891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B39999C-D082-CDD7-A182-D045AD0342FD}"/>
            </a:ext>
          </a:extLst>
        </p:cNvPr>
        <p:cNvGrpSpPr/>
        <p:nvPr/>
      </p:nvGrpSpPr>
      <p:grpSpPr>
        <a:xfrm>
          <a:off x="0" y="0"/>
          <a:ext cx="0" cy="0"/>
          <a:chOff x="0" y="0"/>
          <a:chExt cx="0" cy="0"/>
        </a:xfrm>
      </p:grpSpPr>
      <p:sp>
        <p:nvSpPr>
          <p:cNvPr id="9" name="四角形: 角を丸くする 8">
            <a:extLst>
              <a:ext uri="{FF2B5EF4-FFF2-40B4-BE49-F238E27FC236}">
                <a16:creationId xmlns:a16="http://schemas.microsoft.com/office/drawing/2014/main" id="{D5427470-CEEB-C603-C64C-2E1755CB4B78}"/>
              </a:ext>
            </a:extLst>
          </p:cNvPr>
          <p:cNvSpPr/>
          <p:nvPr/>
        </p:nvSpPr>
        <p:spPr>
          <a:xfrm>
            <a:off x="-159457" y="-1072444"/>
            <a:ext cx="12619568" cy="9369777"/>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
        <p:nvSpPr>
          <p:cNvPr id="4" name="タイトル 3">
            <a:extLst>
              <a:ext uri="{FF2B5EF4-FFF2-40B4-BE49-F238E27FC236}">
                <a16:creationId xmlns:a16="http://schemas.microsoft.com/office/drawing/2014/main" id="{B0712FA8-3BD6-B69E-8A9A-E7A542146D97}"/>
              </a:ext>
            </a:extLst>
          </p:cNvPr>
          <p:cNvSpPr>
            <a:spLocks noGrp="1"/>
          </p:cNvSpPr>
          <p:nvPr>
            <p:ph type="title"/>
          </p:nvPr>
        </p:nvSpPr>
        <p:spPr>
          <a:xfrm>
            <a:off x="816327" y="671686"/>
            <a:ext cx="10667999" cy="3222980"/>
          </a:xfrm>
        </p:spPr>
        <p:txBody>
          <a:bodyPr>
            <a:noAutofit/>
          </a:bodyPr>
          <a:lstStyle/>
          <a:p>
            <a:pPr algn="ctr"/>
            <a:r>
              <a:rPr lang="en-US" altLang="ja-JP" sz="7200" dirty="0">
                <a:solidFill>
                  <a:srgbClr val="0000FF"/>
                </a:solidFill>
              </a:rPr>
              <a:t>Let’s protect our planet from microplastics!</a:t>
            </a:r>
            <a:endParaRPr lang="ja-JP" altLang="en-US" sz="7200" dirty="0">
              <a:solidFill>
                <a:srgbClr val="0000FF"/>
              </a:solidFill>
            </a:endParaRPr>
          </a:p>
        </p:txBody>
      </p:sp>
      <p:pic>
        <p:nvPicPr>
          <p:cNvPr id="8" name="図 7">
            <a:extLst>
              <a:ext uri="{FF2B5EF4-FFF2-40B4-BE49-F238E27FC236}">
                <a16:creationId xmlns:a16="http://schemas.microsoft.com/office/drawing/2014/main" id="{1ADC4415-4D71-EC52-8EBD-87AB89E92FFD}"/>
              </a:ext>
            </a:extLst>
          </p:cNvPr>
          <p:cNvPicPr>
            <a:picLocks noChangeAspect="1"/>
          </p:cNvPicPr>
          <p:nvPr/>
        </p:nvPicPr>
        <p:blipFill>
          <a:blip r:embed="rId3"/>
          <a:stretch>
            <a:fillRect/>
          </a:stretch>
        </p:blipFill>
        <p:spPr>
          <a:xfrm>
            <a:off x="4411133" y="2957689"/>
            <a:ext cx="3900311" cy="3900311"/>
          </a:xfrm>
          <a:prstGeom prst="rect">
            <a:avLst/>
          </a:prstGeom>
        </p:spPr>
      </p:pic>
    </p:spTree>
    <p:extLst>
      <p:ext uri="{BB962C8B-B14F-4D97-AF65-F5344CB8AC3E}">
        <p14:creationId xmlns:p14="http://schemas.microsoft.com/office/powerpoint/2010/main" val="6945007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E41D765-D7ED-DFBB-3245-25B5DBD0CEED}"/>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738CF575-7086-65EF-9E2B-41413FF46088}"/>
              </a:ext>
            </a:extLst>
          </p:cNvPr>
          <p:cNvSpPr>
            <a:spLocks noGrp="1"/>
          </p:cNvSpPr>
          <p:nvPr>
            <p:ph type="title"/>
          </p:nvPr>
        </p:nvSpPr>
        <p:spPr>
          <a:xfrm>
            <a:off x="397008" y="387928"/>
            <a:ext cx="3371428" cy="803564"/>
          </a:xfrm>
        </p:spPr>
        <p:txBody>
          <a:bodyPr>
            <a:normAutofit/>
          </a:bodyPr>
          <a:lstStyle/>
          <a:p>
            <a:r>
              <a:rPr kumimoji="1" lang="ja-JP" altLang="en-US" sz="4400" dirty="0">
                <a:solidFill>
                  <a:schemeClr val="accent2"/>
                </a:solidFill>
                <a:latin typeface="ＭＳ ゴシック" panose="020B0609070205080204" pitchFamily="49" charset="-128"/>
                <a:ea typeface="ＭＳ ゴシック" panose="020B0609070205080204" pitchFamily="49" charset="-128"/>
              </a:rPr>
              <a:t>参考文献</a:t>
            </a:r>
          </a:p>
        </p:txBody>
      </p:sp>
      <p:sp>
        <p:nvSpPr>
          <p:cNvPr id="4" name="コンテンツ プレースホルダー 2">
            <a:extLst>
              <a:ext uri="{FF2B5EF4-FFF2-40B4-BE49-F238E27FC236}">
                <a16:creationId xmlns:a16="http://schemas.microsoft.com/office/drawing/2014/main" id="{24262505-D135-E9D3-2D3E-54ED1302C75A}"/>
              </a:ext>
            </a:extLst>
          </p:cNvPr>
          <p:cNvSpPr>
            <a:spLocks noGrp="1"/>
          </p:cNvSpPr>
          <p:nvPr>
            <p:ph idx="1"/>
          </p:nvPr>
        </p:nvSpPr>
        <p:spPr>
          <a:xfrm>
            <a:off x="397008" y="1251503"/>
            <a:ext cx="11397983" cy="5095509"/>
          </a:xfrm>
          <a:solidFill>
            <a:schemeClr val="bg1"/>
          </a:solidFill>
          <a:ln>
            <a:solidFill>
              <a:schemeClr val="bg1"/>
            </a:solidFill>
          </a:ln>
        </p:spPr>
        <p:txBody>
          <a:bodyPr>
            <a:normAutofit/>
          </a:bodyPr>
          <a:lstStyle/>
          <a:p>
            <a:pPr marL="0" indent="0">
              <a:buNone/>
            </a:pPr>
            <a:r>
              <a:rPr lang="ja-JP" altLang="en-US" dirty="0">
                <a:solidFill>
                  <a:schemeClr val="tx1"/>
                </a:solidFill>
                <a:latin typeface="ＭＳ ゴシック" panose="020B0609070205080204" pitchFamily="49" charset="-128"/>
                <a:ea typeface="ＭＳ ゴシック" panose="020B0609070205080204" pitchFamily="49" charset="-128"/>
              </a:rPr>
              <a:t>・</a:t>
            </a:r>
            <a:r>
              <a:rPr lang="en-US" altLang="ja-JP" dirty="0" err="1">
                <a:solidFill>
                  <a:schemeClr val="tx1"/>
                </a:solidFill>
                <a:latin typeface="ＭＳ ゴシック" panose="020B0609070205080204" pitchFamily="49" charset="-128"/>
                <a:ea typeface="ＭＳ ゴシック" panose="020B0609070205080204" pitchFamily="49" charset="-128"/>
              </a:rPr>
              <a:t>ethicame</a:t>
            </a:r>
            <a:r>
              <a:rPr lang="ja-JP" altLang="en-US" dirty="0">
                <a:solidFill>
                  <a:schemeClr val="tx1"/>
                </a:solidFill>
                <a:latin typeface="ＭＳ ゴシック" panose="020B0609070205080204" pitchFamily="49" charset="-128"/>
                <a:ea typeface="ＭＳ ゴシック" panose="020B0609070205080204" pitchFamily="49" charset="-128"/>
              </a:rPr>
              <a:t>「マイクロプラスチックとは？発生原因や影響、対策まで」</a:t>
            </a:r>
            <a:r>
              <a:rPr lang="en-US" altLang="ja-JP" dirty="0">
                <a:hlinkClick r:id="rId3"/>
              </a:rPr>
              <a:t>https://ethicame.com/shop/information/microplastics?srsltid=AfmBOorA8lS1ZdIF3XedcrZ88_dB2s87kUlxa_QuIcRNXv6qBAS2jPy0</a:t>
            </a:r>
            <a:endParaRPr lang="en-US" altLang="ja-JP" dirty="0"/>
          </a:p>
          <a:p>
            <a:pPr marL="0" indent="0">
              <a:buNone/>
            </a:pPr>
            <a:r>
              <a:rPr lang="ja-JP" altLang="en-US" dirty="0">
                <a:solidFill>
                  <a:schemeClr val="tx1"/>
                </a:solidFill>
                <a:latin typeface="ＭＳ ゴシック" panose="020B0609070205080204" pitchFamily="49" charset="-128"/>
                <a:ea typeface="ＭＳ ゴシック" panose="020B0609070205080204" pitchFamily="49" charset="-128"/>
              </a:rPr>
              <a:t>・気象庁「波浪に関するデータ」</a:t>
            </a:r>
            <a:r>
              <a:rPr lang="en-US" altLang="ja-JP" dirty="0">
                <a:solidFill>
                  <a:schemeClr val="tx1"/>
                </a:solidFill>
                <a:latin typeface="ＭＳ ゴシック" panose="020B0609070205080204" pitchFamily="49" charset="-128"/>
                <a:ea typeface="ＭＳ ゴシック" panose="020B0609070205080204" pitchFamily="49" charset="-128"/>
                <a:hlinkClick r:id="rId4"/>
              </a:rPr>
              <a:t>https://www.data.jma.go.jp/gmd/kaiyou/shindan/index_wave.html</a:t>
            </a:r>
            <a:endParaRPr lang="en-US" altLang="ja-JP" dirty="0">
              <a:solidFill>
                <a:schemeClr val="tx1"/>
              </a:solidFill>
              <a:latin typeface="ＭＳ ゴシック" panose="020B0609070205080204" pitchFamily="49" charset="-128"/>
              <a:ea typeface="ＭＳ ゴシック" panose="020B0609070205080204" pitchFamily="49" charset="-128"/>
            </a:endParaRPr>
          </a:p>
          <a:p>
            <a:pPr marL="0" indent="0">
              <a:buNone/>
            </a:pPr>
            <a:r>
              <a:rPr lang="ja-JP" altLang="en-US" dirty="0">
                <a:solidFill>
                  <a:schemeClr val="tx1"/>
                </a:solidFill>
                <a:latin typeface="ＭＳ ゴシック" panose="020B0609070205080204" pitchFamily="49" charset="-128"/>
                <a:ea typeface="ＭＳ ゴシック" panose="020B0609070205080204" pitchFamily="49" charset="-128"/>
              </a:rPr>
              <a:t>・気象庁「過去の気象データ」</a:t>
            </a:r>
            <a:r>
              <a:rPr lang="en-US" altLang="ja-JP" dirty="0">
                <a:solidFill>
                  <a:schemeClr val="tx1"/>
                </a:solidFill>
                <a:latin typeface="ＭＳ ゴシック" panose="020B0609070205080204" pitchFamily="49" charset="-128"/>
                <a:ea typeface="ＭＳ ゴシック" panose="020B0609070205080204" pitchFamily="49" charset="-128"/>
                <a:hlinkClick r:id="rId5"/>
              </a:rPr>
              <a:t>https://www.data.jma.go.jp/obd/stats/etrn/index.php?year=2025</a:t>
            </a:r>
            <a:endParaRPr lang="en-US" altLang="ja-JP" dirty="0">
              <a:solidFill>
                <a:schemeClr val="tx1"/>
              </a:solidFill>
              <a:latin typeface="ＭＳ ゴシック" panose="020B0609070205080204" pitchFamily="49" charset="-128"/>
              <a:ea typeface="ＭＳ ゴシック" panose="020B0609070205080204" pitchFamily="49" charset="-128"/>
            </a:endParaRPr>
          </a:p>
          <a:p>
            <a:pPr marL="0" indent="0">
              <a:buNone/>
            </a:pPr>
            <a:r>
              <a:rPr lang="ja-JP" altLang="en-US" dirty="0">
                <a:solidFill>
                  <a:schemeClr val="tx1"/>
                </a:solidFill>
                <a:latin typeface="ＭＳ ゴシック" panose="020B0609070205080204" pitchFamily="49" charset="-128"/>
                <a:ea typeface="ＭＳ ゴシック" panose="020B0609070205080204" pitchFamily="49" charset="-128"/>
              </a:rPr>
              <a:t>・プラなし生活「</a:t>
            </a:r>
            <a:r>
              <a:rPr lang="ja-JP" altLang="en-US" i="0" dirty="0">
                <a:solidFill>
                  <a:schemeClr val="tx1"/>
                </a:solidFill>
                <a:effectLst/>
                <a:latin typeface="ＭＳ Ｐゴシック" panose="020B0600070205080204" pitchFamily="50" charset="-128"/>
                <a:ea typeface="ＭＳ Ｐゴシック" panose="020B0600070205080204" pitchFamily="50" charset="-128"/>
              </a:rPr>
              <a:t>海洋マイクロプラスチックとは？その発生源は？</a:t>
            </a:r>
            <a:r>
              <a:rPr lang="ja-JP" altLang="en-US" dirty="0">
                <a:solidFill>
                  <a:schemeClr val="tx1"/>
                </a:solidFill>
                <a:latin typeface="ＭＳ Ｐゴシック" panose="020B0600070205080204" pitchFamily="50" charset="-128"/>
                <a:ea typeface="ＭＳ Ｐゴシック" panose="020B0600070205080204" pitchFamily="50" charset="-128"/>
              </a:rPr>
              <a:t>」</a:t>
            </a:r>
            <a:r>
              <a:rPr lang="en-US" altLang="ja-JP" dirty="0">
                <a:solidFill>
                  <a:schemeClr val="tx1"/>
                </a:solidFill>
                <a:latin typeface="ＭＳ Ｐゴシック" panose="020B0600070205080204" pitchFamily="50" charset="-128"/>
                <a:ea typeface="ＭＳ Ｐゴシック" panose="020B0600070205080204" pitchFamily="50" charset="-128"/>
                <a:hlinkClick r:id="rId6"/>
              </a:rPr>
              <a:t>https://lessplasticlife.com/marineplastic/source/microplastics_sources/</a:t>
            </a:r>
            <a:endParaRPr lang="en-US" altLang="ja-JP" dirty="0">
              <a:solidFill>
                <a:schemeClr val="tx1"/>
              </a:solidFill>
              <a:latin typeface="ＭＳ ゴシック" panose="020B0609070205080204" pitchFamily="49" charset="-128"/>
              <a:ea typeface="ＭＳ ゴシック" panose="020B0609070205080204" pitchFamily="49" charset="-128"/>
            </a:endParaRPr>
          </a:p>
          <a:p>
            <a:pPr marL="0" indent="0">
              <a:buNone/>
            </a:pPr>
            <a:r>
              <a:rPr lang="ja-JP" altLang="en-US" dirty="0">
                <a:solidFill>
                  <a:schemeClr val="tx1"/>
                </a:solidFill>
                <a:latin typeface="ＭＳ ゴシック" panose="020B0609070205080204" pitchFamily="49" charset="-128"/>
                <a:ea typeface="ＭＳ ゴシック" panose="020B0609070205080204" pitchFamily="49" charset="-128"/>
              </a:rPr>
              <a:t>・特定非営利活動法人</a:t>
            </a:r>
            <a:r>
              <a:rPr lang="en-US" altLang="ja-JP" dirty="0">
                <a:solidFill>
                  <a:schemeClr val="tx1"/>
                </a:solidFill>
                <a:latin typeface="ＭＳ ゴシック" panose="020B0609070205080204" pitchFamily="49" charset="-128"/>
                <a:ea typeface="ＭＳ ゴシック" panose="020B0609070205080204" pitchFamily="49" charset="-128"/>
              </a:rPr>
              <a:t>THAP(</a:t>
            </a:r>
            <a:r>
              <a:rPr lang="ja-JP" altLang="en-US" dirty="0">
                <a:solidFill>
                  <a:schemeClr val="tx1"/>
                </a:solidFill>
                <a:latin typeface="ＭＳ ゴシック" panose="020B0609070205080204" pitchFamily="49" charset="-128"/>
                <a:ea typeface="ＭＳ ゴシック" panose="020B0609070205080204" pitchFamily="49" charset="-128"/>
              </a:rPr>
              <a:t>タップ</a:t>
            </a:r>
            <a:r>
              <a:rPr lang="en-US" altLang="ja-JP" dirty="0">
                <a:solidFill>
                  <a:schemeClr val="tx1"/>
                </a:solidFill>
                <a:latin typeface="ＭＳ ゴシック" panose="020B0609070205080204" pitchFamily="49" charset="-128"/>
                <a:ea typeface="ＭＳ ゴシック" panose="020B0609070205080204" pitchFamily="49" charset="-128"/>
              </a:rPr>
              <a:t>)</a:t>
            </a:r>
            <a:r>
              <a:rPr lang="ja-JP" altLang="en-US" dirty="0">
                <a:solidFill>
                  <a:schemeClr val="tx1"/>
                </a:solidFill>
                <a:latin typeface="ＭＳ ゴシック" panose="020B0609070205080204" pitchFamily="49" charset="-128"/>
                <a:ea typeface="ＭＳ ゴシック" panose="020B0609070205080204" pitchFamily="49" charset="-128"/>
              </a:rPr>
              <a:t>　</a:t>
            </a:r>
            <a:r>
              <a:rPr lang="en-US" altLang="ja-JP" dirty="0" err="1">
                <a:solidFill>
                  <a:schemeClr val="tx1"/>
                </a:solidFill>
                <a:latin typeface="ＭＳ ゴシック" panose="020B0609070205080204" pitchFamily="49" charset="-128"/>
                <a:ea typeface="ＭＳ ゴシック" panose="020B0609070205080204" pitchFamily="49" charset="-128"/>
              </a:rPr>
              <a:t>facebook</a:t>
            </a:r>
            <a:r>
              <a:rPr lang="ja-JP" altLang="en-US" dirty="0">
                <a:solidFill>
                  <a:schemeClr val="tx1"/>
                </a:solidFill>
                <a:latin typeface="ＭＳ ゴシック" panose="020B0609070205080204" pitchFamily="49" charset="-128"/>
                <a:ea typeface="ＭＳ ゴシック" panose="020B0609070205080204" pitchFamily="49" charset="-128"/>
              </a:rPr>
              <a:t>上の</a:t>
            </a:r>
            <a:r>
              <a:rPr lang="en-US" altLang="ja-JP" dirty="0">
                <a:solidFill>
                  <a:schemeClr val="tx1"/>
                </a:solidFill>
                <a:latin typeface="ＭＳ ゴシック" panose="020B0609070205080204" pitchFamily="49" charset="-128"/>
                <a:ea typeface="ＭＳ ゴシック" panose="020B0609070205080204" pitchFamily="49" charset="-128"/>
              </a:rPr>
              <a:t>2024</a:t>
            </a:r>
            <a:r>
              <a:rPr lang="ja-JP" altLang="en-US" dirty="0">
                <a:solidFill>
                  <a:schemeClr val="tx1"/>
                </a:solidFill>
                <a:latin typeface="ＭＳ ゴシック" panose="020B0609070205080204" pitchFamily="49" charset="-128"/>
                <a:ea typeface="ＭＳ ゴシック" panose="020B0609070205080204" pitchFamily="49" charset="-128"/>
              </a:rPr>
              <a:t>年</a:t>
            </a:r>
            <a:r>
              <a:rPr lang="en-US" altLang="ja-JP" dirty="0">
                <a:solidFill>
                  <a:schemeClr val="tx1"/>
                </a:solidFill>
                <a:latin typeface="ＭＳ ゴシック" panose="020B0609070205080204" pitchFamily="49" charset="-128"/>
                <a:ea typeface="ＭＳ ゴシック" panose="020B0609070205080204" pitchFamily="49" charset="-128"/>
              </a:rPr>
              <a:t>6/2</a:t>
            </a:r>
            <a:r>
              <a:rPr lang="ja-JP" altLang="en-US" dirty="0">
                <a:solidFill>
                  <a:schemeClr val="tx1"/>
                </a:solidFill>
                <a:latin typeface="ＭＳ ゴシック" panose="020B0609070205080204" pitchFamily="49" charset="-128"/>
                <a:ea typeface="ＭＳ ゴシック" panose="020B0609070205080204" pitchFamily="49" charset="-128"/>
              </a:rPr>
              <a:t>の投稿</a:t>
            </a:r>
            <a:r>
              <a:rPr lang="en-US" altLang="ja-JP" dirty="0">
                <a:solidFill>
                  <a:schemeClr val="tx1"/>
                </a:solidFill>
                <a:latin typeface="ＭＳ ゴシック" panose="020B0609070205080204" pitchFamily="49" charset="-128"/>
                <a:ea typeface="ＭＳ ゴシック" panose="020B0609070205080204" pitchFamily="49" charset="-128"/>
                <a:hlinkClick r:id="rId7"/>
              </a:rPr>
              <a:t>https://www.facebook.com/story.php/?story_fbid=850024510502494&amp;id=100064848572080&amp;_rdr</a:t>
            </a:r>
            <a:endParaRPr lang="en-US" altLang="ja-JP" dirty="0">
              <a:solidFill>
                <a:schemeClr val="tx1"/>
              </a:solidFill>
              <a:latin typeface="ＭＳ Ｐゴシック" panose="020B0600070205080204" pitchFamily="50" charset="-128"/>
              <a:ea typeface="ＭＳ Ｐゴシック" panose="020B0600070205080204" pitchFamily="50" charset="-128"/>
            </a:endParaRPr>
          </a:p>
          <a:p>
            <a:pPr marL="0" indent="0">
              <a:buNone/>
            </a:pPr>
            <a:r>
              <a:rPr lang="ja-JP" altLang="en-US" dirty="0">
                <a:solidFill>
                  <a:schemeClr val="tx1"/>
                </a:solidFill>
                <a:latin typeface="ＭＳ ゴシック" panose="020B0609070205080204" pitchFamily="49" charset="-128"/>
                <a:ea typeface="ＭＳ ゴシック" panose="020B0609070205080204" pitchFamily="49" charset="-128"/>
              </a:rPr>
              <a:t>・連合福井「</a:t>
            </a:r>
            <a:r>
              <a:rPr lang="ja-JP" altLang="en-US" i="0" dirty="0">
                <a:solidFill>
                  <a:srgbClr val="000000"/>
                </a:solidFill>
                <a:effectLst/>
                <a:latin typeface="ＭＳ ゴシック" panose="020B0609070205080204" pitchFamily="49" charset="-128"/>
                <a:ea typeface="ＭＳ ゴシック" panose="020B0609070205080204" pitchFamily="49" charset="-128"/>
              </a:rPr>
              <a:t>敦美地区「気比の松原海水浴場」での清掃活動を実施！」</a:t>
            </a:r>
            <a:r>
              <a:rPr lang="en-US" altLang="ja-JP" i="0" dirty="0">
                <a:solidFill>
                  <a:srgbClr val="3FCDE7"/>
                </a:solidFill>
                <a:effectLst/>
                <a:latin typeface="ＭＳ ゴシック" panose="020B0609070205080204" pitchFamily="49" charset="-128"/>
                <a:ea typeface="ＭＳ ゴシック" panose="020B0609070205080204" pitchFamily="49" charset="-128"/>
                <a:hlinkClick r:id="rId8">
                  <a:extLst>
                    <a:ext uri="{A12FA001-AC4F-418D-AE19-62706E023703}">
                      <ahyp:hlinkClr xmlns:ahyp="http://schemas.microsoft.com/office/drawing/2018/hyperlinkcolor" val="tx"/>
                    </a:ext>
                  </a:extLst>
                </a:hlinkClick>
              </a:rPr>
              <a:t>https://rengo-fukui.</a:t>
            </a:r>
            <a:r>
              <a:rPr lang="en-US" altLang="ja-JP" i="0" dirty="0">
                <a:solidFill>
                  <a:schemeClr val="accent1"/>
                </a:solidFill>
                <a:effectLst/>
                <a:latin typeface="ＭＳ ゴシック" panose="020B0609070205080204" pitchFamily="49" charset="-128"/>
                <a:ea typeface="ＭＳ ゴシック" panose="020B0609070205080204" pitchFamily="49" charset="-128"/>
                <a:hlinkClick r:id="rId8">
                  <a:extLst>
                    <a:ext uri="{A12FA001-AC4F-418D-AE19-62706E023703}">
                      <ahyp:hlinkClr xmlns:ahyp="http://schemas.microsoft.com/office/drawing/2018/hyperlinkcolor" val="tx"/>
                    </a:ext>
                  </a:extLst>
                </a:hlinkClick>
              </a:rPr>
              <a:t>main.jp/f_blog/%E6%95%A6%E7%BE%8E%E5%9C%B0%E5%8C%BA%E3%80%8C%E6%B0%97%E6%AF%94%E3%81%AE%E6%9D%BE%E5%8E%9</a:t>
            </a:r>
            <a:r>
              <a:rPr lang="en-US" altLang="ja-JP" i="0" dirty="0">
                <a:solidFill>
                  <a:srgbClr val="3FCDE7"/>
                </a:solidFill>
                <a:effectLst/>
                <a:latin typeface="ＭＳ ゴシック" panose="020B0609070205080204" pitchFamily="49" charset="-128"/>
                <a:ea typeface="ＭＳ ゴシック" panose="020B0609070205080204" pitchFamily="49" charset="-128"/>
                <a:hlinkClick r:id="rId8">
                  <a:extLst>
                    <a:ext uri="{A12FA001-AC4F-418D-AE19-62706E023703}">
                      <ahyp:hlinkClr xmlns:ahyp="http://schemas.microsoft.com/office/drawing/2018/hyperlinkcolor" val="tx"/>
                    </a:ext>
                  </a:extLst>
                </a:hlinkClick>
              </a:rPr>
              <a:t>F%E6%B5%B7%E6%B0%B4%E6%B5%B4%E5%A0%B4%E3%80%8D%E3%81%A7%E3%81%AE%E6%B8%85%E6%8E%83%E6%B4%BB%E5%8B%95%E3%82%92/</a:t>
            </a:r>
            <a:endParaRPr lang="en-US" altLang="ja-JP" i="0" dirty="0">
              <a:solidFill>
                <a:srgbClr val="000000"/>
              </a:solidFill>
              <a:effectLst/>
              <a:latin typeface="ＭＳ ゴシック" panose="020B0609070205080204" pitchFamily="49" charset="-128"/>
              <a:ea typeface="ＭＳ ゴシック" panose="020B0609070205080204" pitchFamily="49" charset="-128"/>
            </a:endParaRPr>
          </a:p>
          <a:p>
            <a:pPr marL="0" indent="0">
              <a:buNone/>
            </a:pPr>
            <a:r>
              <a:rPr lang="ja-JP" altLang="en-US" i="0" dirty="0">
                <a:solidFill>
                  <a:srgbClr val="000000"/>
                </a:solidFill>
                <a:effectLst/>
                <a:latin typeface="ＭＳ ゴシック" panose="020B0609070205080204" pitchFamily="49" charset="-128"/>
                <a:ea typeface="ＭＳ ゴシック" panose="020B0609070205080204" pitchFamily="49" charset="-128"/>
              </a:rPr>
              <a:t>・福井新聞Ｄ刊「</a:t>
            </a:r>
            <a:r>
              <a:rPr lang="ja-JP" altLang="en-US" i="0" dirty="0">
                <a:solidFill>
                  <a:srgbClr val="222222"/>
                </a:solidFill>
                <a:effectLst/>
                <a:latin typeface="ＭＳ ゴシック" panose="020B0609070205080204" pitchFamily="49" charset="-128"/>
                <a:ea typeface="ＭＳ ゴシック" panose="020B0609070205080204" pitchFamily="49" charset="-128"/>
              </a:rPr>
              <a:t>松原小と松陵中、「気比の松原」ともに守る　環境学習で毎年清掃　まちぶら</a:t>
            </a:r>
            <a:r>
              <a:rPr lang="ja-JP" altLang="en-US" i="0" dirty="0">
                <a:solidFill>
                  <a:srgbClr val="000000"/>
                </a:solidFill>
                <a:effectLst/>
                <a:latin typeface="ＭＳ ゴシック" panose="020B0609070205080204" pitchFamily="49" charset="-128"/>
                <a:ea typeface="ＭＳ ゴシック" panose="020B0609070205080204" pitchFamily="49" charset="-128"/>
              </a:rPr>
              <a:t>」</a:t>
            </a:r>
            <a:r>
              <a:rPr lang="en-US" altLang="ja-JP" i="0" dirty="0">
                <a:solidFill>
                  <a:srgbClr val="000000"/>
                </a:solidFill>
                <a:effectLst/>
                <a:latin typeface="ＭＳ ゴシック" panose="020B0609070205080204" pitchFamily="49" charset="-128"/>
                <a:ea typeface="ＭＳ ゴシック" panose="020B0609070205080204" pitchFamily="49" charset="-128"/>
                <a:hlinkClick r:id="rId9"/>
              </a:rPr>
              <a:t>https://www.fukuishimbun.co.jp/articles/-/2140170</a:t>
            </a:r>
            <a:endParaRPr lang="en-US" altLang="ja-JP" i="0" dirty="0">
              <a:solidFill>
                <a:srgbClr val="000000"/>
              </a:solidFill>
              <a:effectLst/>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331462324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29B057A-ED9B-F12B-4EAA-C6AC60E564B3}"/>
              </a:ext>
            </a:extLst>
          </p:cNvPr>
          <p:cNvSpPr>
            <a:spLocks noGrp="1"/>
          </p:cNvSpPr>
          <p:nvPr>
            <p:ph type="title"/>
          </p:nvPr>
        </p:nvSpPr>
        <p:spPr>
          <a:xfrm>
            <a:off x="666576" y="2200563"/>
            <a:ext cx="8837642" cy="2232891"/>
          </a:xfrm>
        </p:spPr>
        <p:txBody>
          <a:bodyPr>
            <a:noAutofit/>
          </a:bodyPr>
          <a:lstStyle/>
          <a:p>
            <a:pPr algn="ctr"/>
            <a:r>
              <a:rPr kumimoji="1" lang="en-US" altLang="ja-JP" sz="6000" dirty="0">
                <a:solidFill>
                  <a:schemeClr val="accent2"/>
                </a:solidFill>
                <a:latin typeface="ＭＳ ゴシック" panose="020B0609070205080204" pitchFamily="49" charset="-128"/>
                <a:ea typeface="ＭＳ ゴシック" panose="020B0609070205080204" pitchFamily="49" charset="-128"/>
              </a:rPr>
              <a:t>Thank you for your attention</a:t>
            </a:r>
            <a:endParaRPr kumimoji="1" lang="ja-JP" altLang="en-US" sz="6000" dirty="0">
              <a:solidFill>
                <a:schemeClr val="accent2"/>
              </a:solidFill>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9749289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1E13A8A4-A786-A600-FE4A-F429D9F1F08B}"/>
              </a:ext>
            </a:extLst>
          </p:cNvPr>
          <p:cNvSpPr>
            <a:spLocks noGrp="1"/>
          </p:cNvSpPr>
          <p:nvPr>
            <p:ph type="title"/>
          </p:nvPr>
        </p:nvSpPr>
        <p:spPr>
          <a:xfrm>
            <a:off x="677334" y="365125"/>
            <a:ext cx="3243502" cy="929369"/>
          </a:xfrm>
        </p:spPr>
        <p:txBody>
          <a:bodyPr>
            <a:normAutofit/>
          </a:bodyPr>
          <a:lstStyle/>
          <a:p>
            <a:r>
              <a:rPr kumimoji="1" lang="ja-JP" altLang="en-US" sz="4400" dirty="0">
                <a:solidFill>
                  <a:schemeClr val="accent2"/>
                </a:solidFill>
                <a:latin typeface="ＭＳ ゴシック" panose="020B0609070205080204" pitchFamily="49" charset="-128"/>
                <a:ea typeface="ＭＳ ゴシック" panose="020B0609070205080204" pitchFamily="49" charset="-128"/>
              </a:rPr>
              <a:t>動機</a:t>
            </a:r>
          </a:p>
        </p:txBody>
      </p:sp>
      <p:sp>
        <p:nvSpPr>
          <p:cNvPr id="4" name="テキスト ボックス 3">
            <a:extLst>
              <a:ext uri="{FF2B5EF4-FFF2-40B4-BE49-F238E27FC236}">
                <a16:creationId xmlns:a16="http://schemas.microsoft.com/office/drawing/2014/main" id="{C4F81F40-E1AC-3FCE-3115-303C3B48ADE9}"/>
              </a:ext>
            </a:extLst>
          </p:cNvPr>
          <p:cNvSpPr txBox="1"/>
          <p:nvPr/>
        </p:nvSpPr>
        <p:spPr>
          <a:xfrm>
            <a:off x="7812559" y="365125"/>
            <a:ext cx="1828800" cy="1828800"/>
          </a:xfrm>
          <a:prstGeom prst="rect">
            <a:avLst/>
          </a:prstGeom>
          <a:noFill/>
        </p:spPr>
        <p:txBody>
          <a:bodyPr wrap="square" rtlCol="0">
            <a:spAutoFit/>
          </a:bodyPr>
          <a:lstStyle/>
          <a:p>
            <a:pPr algn="l"/>
            <a:endParaRPr lang="ja-JP" altLang="en-US" dirty="0"/>
          </a:p>
        </p:txBody>
      </p:sp>
      <p:sp>
        <p:nvSpPr>
          <p:cNvPr id="7" name="テキスト ボックス 6">
            <a:extLst>
              <a:ext uri="{FF2B5EF4-FFF2-40B4-BE49-F238E27FC236}">
                <a16:creationId xmlns:a16="http://schemas.microsoft.com/office/drawing/2014/main" id="{34F39930-E1F9-19A1-225D-B27F8A8CC700}"/>
              </a:ext>
            </a:extLst>
          </p:cNvPr>
          <p:cNvSpPr txBox="1"/>
          <p:nvPr/>
        </p:nvSpPr>
        <p:spPr>
          <a:xfrm>
            <a:off x="677334" y="1926896"/>
            <a:ext cx="8516908" cy="3170099"/>
          </a:xfrm>
          <a:prstGeom prst="rect">
            <a:avLst/>
          </a:prstGeom>
          <a:noFill/>
        </p:spPr>
        <p:txBody>
          <a:bodyPr wrap="square" rtlCol="0">
            <a:spAutoFit/>
          </a:bodyPr>
          <a:lstStyle/>
          <a:p>
            <a:r>
              <a:rPr lang="en-US" altLang="ja-JP" sz="4000" dirty="0">
                <a:latin typeface="ＭＳ ゴシック" panose="020B0609070205080204" pitchFamily="49" charset="-128"/>
                <a:ea typeface="ＭＳ ゴシック" panose="020B0609070205080204" pitchFamily="49" charset="-128"/>
              </a:rPr>
              <a:t>After learning about the seriousness of the </a:t>
            </a:r>
            <a:r>
              <a:rPr lang="en-US" altLang="ja-JP" sz="4000" dirty="0" err="1">
                <a:latin typeface="ＭＳ ゴシック" panose="020B0609070205080204" pitchFamily="49" charset="-128"/>
                <a:ea typeface="ＭＳ ゴシック" panose="020B0609070205080204" pitchFamily="49" charset="-128"/>
              </a:rPr>
              <a:t>microplastic</a:t>
            </a:r>
            <a:r>
              <a:rPr lang="en-US" altLang="ja-JP" sz="4000" dirty="0">
                <a:latin typeface="ＭＳ ゴシック" panose="020B0609070205080204" pitchFamily="49" charset="-128"/>
                <a:ea typeface="ＭＳ ゴシック" panose="020B0609070205080204" pitchFamily="49" charset="-128"/>
              </a:rPr>
              <a:t> problem, we decided to find out how serious it is in the area where we live.</a:t>
            </a:r>
            <a:endParaRPr lang="ja-JP" altLang="en-US" sz="4000" dirty="0">
              <a:latin typeface="ＭＳ ゴシック" panose="020B0609070205080204" pitchFamily="49" charset="-128"/>
              <a:ea typeface="ＭＳ ゴシック" panose="020B0609070205080204" pitchFamily="49" charset="-128"/>
            </a:endParaRPr>
          </a:p>
        </p:txBody>
      </p:sp>
      <p:pic>
        <p:nvPicPr>
          <p:cNvPr id="6" name="図 5">
            <a:extLst>
              <a:ext uri="{FF2B5EF4-FFF2-40B4-BE49-F238E27FC236}">
                <a16:creationId xmlns:a16="http://schemas.microsoft.com/office/drawing/2014/main" id="{85B7699E-38CE-181D-B6E2-DFD725C2B42C}"/>
              </a:ext>
            </a:extLst>
          </p:cNvPr>
          <p:cNvPicPr>
            <a:picLocks noChangeAspect="1"/>
          </p:cNvPicPr>
          <p:nvPr/>
        </p:nvPicPr>
        <p:blipFill>
          <a:blip r:embed="rId3"/>
          <a:stretch>
            <a:fillRect/>
          </a:stretch>
        </p:blipFill>
        <p:spPr>
          <a:xfrm>
            <a:off x="8896702" y="3570111"/>
            <a:ext cx="3295298" cy="3295298"/>
          </a:xfrm>
          <a:prstGeom prst="rect">
            <a:avLst/>
          </a:prstGeom>
        </p:spPr>
      </p:pic>
      <p:pic>
        <p:nvPicPr>
          <p:cNvPr id="11" name="図 10">
            <a:extLst>
              <a:ext uri="{FF2B5EF4-FFF2-40B4-BE49-F238E27FC236}">
                <a16:creationId xmlns:a16="http://schemas.microsoft.com/office/drawing/2014/main" id="{2505221B-F9BD-AA56-6F83-2F11AE70B5D2}"/>
              </a:ext>
            </a:extLst>
          </p:cNvPr>
          <p:cNvPicPr>
            <a:picLocks noChangeAspect="1"/>
          </p:cNvPicPr>
          <p:nvPr/>
        </p:nvPicPr>
        <p:blipFill>
          <a:blip r:embed="rId4"/>
          <a:stretch>
            <a:fillRect/>
          </a:stretch>
        </p:blipFill>
        <p:spPr>
          <a:xfrm>
            <a:off x="8271165" y="0"/>
            <a:ext cx="3930345" cy="2621888"/>
          </a:xfrm>
          <a:prstGeom prst="rect">
            <a:avLst/>
          </a:prstGeom>
        </p:spPr>
      </p:pic>
    </p:spTree>
    <p:extLst>
      <p:ext uri="{BB962C8B-B14F-4D97-AF65-F5344CB8AC3E}">
        <p14:creationId xmlns:p14="http://schemas.microsoft.com/office/powerpoint/2010/main" val="18423218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DBB471C-0D3A-2D9B-F93A-C0FBD0A49A7D}"/>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9B6AC177-31E1-B060-F482-30088AA17992}"/>
              </a:ext>
            </a:extLst>
          </p:cNvPr>
          <p:cNvSpPr>
            <a:spLocks noGrp="1"/>
          </p:cNvSpPr>
          <p:nvPr>
            <p:ph type="title"/>
          </p:nvPr>
        </p:nvSpPr>
        <p:spPr>
          <a:xfrm>
            <a:off x="677334" y="227334"/>
            <a:ext cx="1982739" cy="908739"/>
          </a:xfrm>
        </p:spPr>
        <p:txBody>
          <a:bodyPr>
            <a:normAutofit/>
          </a:bodyPr>
          <a:lstStyle/>
          <a:p>
            <a:r>
              <a:rPr lang="ja-JP" altLang="en-US" sz="4400" dirty="0">
                <a:solidFill>
                  <a:schemeClr val="accent2"/>
                </a:solidFill>
                <a:latin typeface="ＭＳ ゴシック" panose="020B0609070205080204" pitchFamily="49" charset="-128"/>
                <a:ea typeface="ＭＳ ゴシック" panose="020B0609070205080204" pitchFamily="49" charset="-128"/>
              </a:rPr>
              <a:t>預</a:t>
            </a:r>
            <a:r>
              <a:rPr kumimoji="1" lang="ja-JP" altLang="en-US" sz="4400" dirty="0">
                <a:solidFill>
                  <a:schemeClr val="accent2"/>
                </a:solidFill>
                <a:latin typeface="ＭＳ ゴシック" panose="020B0609070205080204" pitchFamily="49" charset="-128"/>
                <a:ea typeface="ＭＳ ゴシック" panose="020B0609070205080204" pitchFamily="49" charset="-128"/>
              </a:rPr>
              <a:t>想</a:t>
            </a:r>
          </a:p>
        </p:txBody>
      </p:sp>
      <p:sp>
        <p:nvSpPr>
          <p:cNvPr id="7" name="テキスト ボックス 6">
            <a:extLst>
              <a:ext uri="{FF2B5EF4-FFF2-40B4-BE49-F238E27FC236}">
                <a16:creationId xmlns:a16="http://schemas.microsoft.com/office/drawing/2014/main" id="{2DC8A7B4-D8F0-7F79-2DD6-AB4D5E7F2ECD}"/>
              </a:ext>
            </a:extLst>
          </p:cNvPr>
          <p:cNvSpPr txBox="1"/>
          <p:nvPr/>
        </p:nvSpPr>
        <p:spPr>
          <a:xfrm>
            <a:off x="569405" y="1314325"/>
            <a:ext cx="11327844" cy="1200329"/>
          </a:xfrm>
          <a:prstGeom prst="rect">
            <a:avLst/>
          </a:prstGeom>
          <a:solidFill>
            <a:schemeClr val="bg1"/>
          </a:solidFill>
        </p:spPr>
        <p:txBody>
          <a:bodyPr wrap="square" rtlCol="0">
            <a:spAutoFit/>
          </a:bodyPr>
          <a:lstStyle/>
          <a:p>
            <a:r>
              <a:rPr lang="en-US" altLang="ja-JP" sz="3600" dirty="0">
                <a:latin typeface="ＭＳ ゴシック" panose="020B0609070205080204" pitchFamily="49" charset="-128"/>
                <a:ea typeface="ＭＳ ゴシック" panose="020B0609070205080204" pitchFamily="49" charset="-128"/>
              </a:rPr>
              <a:t>Effect of changing the amount of </a:t>
            </a:r>
            <a:r>
              <a:rPr lang="en-US" altLang="ja-JP" sz="3600" dirty="0" err="1">
                <a:latin typeface="ＭＳ ゴシック" panose="020B0609070205080204" pitchFamily="49" charset="-128"/>
                <a:ea typeface="ＭＳ ゴシック" panose="020B0609070205080204" pitchFamily="49" charset="-128"/>
              </a:rPr>
              <a:t>microplastics</a:t>
            </a:r>
            <a:endParaRPr lang="en-US" altLang="ja-JP" sz="3600" dirty="0">
              <a:latin typeface="ＭＳ ゴシック" panose="020B0609070205080204" pitchFamily="49" charset="-128"/>
              <a:ea typeface="ＭＳ ゴシック" panose="020B0609070205080204" pitchFamily="49" charset="-128"/>
            </a:endParaRPr>
          </a:p>
          <a:p>
            <a:r>
              <a:rPr lang="ja-JP" altLang="en-US" sz="3600" dirty="0">
                <a:latin typeface="ＭＳ ゴシック" panose="020B0609070205080204" pitchFamily="49" charset="-128"/>
                <a:ea typeface="ＭＳ ゴシック" panose="020B0609070205080204" pitchFamily="49" charset="-128"/>
              </a:rPr>
              <a:t>・</a:t>
            </a:r>
            <a:r>
              <a:rPr lang="en-US" altLang="ja-JP" sz="3600" dirty="0">
                <a:highlight>
                  <a:srgbClr val="FFFF00"/>
                </a:highlight>
                <a:latin typeface="ＭＳ ゴシック" panose="020B0609070205080204" pitchFamily="49" charset="-128"/>
                <a:ea typeface="ＭＳ ゴシック" panose="020B0609070205080204" pitchFamily="49" charset="-128"/>
              </a:rPr>
              <a:t>sea waves, wind</a:t>
            </a:r>
          </a:p>
        </p:txBody>
      </p:sp>
      <p:sp>
        <p:nvSpPr>
          <p:cNvPr id="3" name="テキスト ボックス 2">
            <a:extLst>
              <a:ext uri="{FF2B5EF4-FFF2-40B4-BE49-F238E27FC236}">
                <a16:creationId xmlns:a16="http://schemas.microsoft.com/office/drawing/2014/main" id="{C9825FC8-3E63-9E59-523D-9E457631CC59}"/>
              </a:ext>
            </a:extLst>
          </p:cNvPr>
          <p:cNvSpPr txBox="1"/>
          <p:nvPr/>
        </p:nvSpPr>
        <p:spPr>
          <a:xfrm>
            <a:off x="569406" y="3232915"/>
            <a:ext cx="11327843" cy="2308324"/>
          </a:xfrm>
          <a:prstGeom prst="rect">
            <a:avLst/>
          </a:prstGeom>
          <a:gradFill flip="none" rotWithShape="1">
            <a:gsLst>
              <a:gs pos="5000">
                <a:schemeClr val="bg1"/>
              </a:gs>
              <a:gs pos="24475">
                <a:srgbClr val="EBF9FD"/>
              </a:gs>
              <a:gs pos="100000">
                <a:schemeClr val="accent1">
                  <a:lumMod val="60000"/>
                  <a:lumOff val="40000"/>
                </a:schemeClr>
              </a:gs>
              <a:gs pos="100000">
                <a:schemeClr val="accent1">
                  <a:lumMod val="60000"/>
                  <a:lumOff val="40000"/>
                </a:schemeClr>
              </a:gs>
              <a:gs pos="100000">
                <a:schemeClr val="accent1">
                  <a:lumMod val="60000"/>
                  <a:lumOff val="40000"/>
                </a:schemeClr>
              </a:gs>
            </a:gsLst>
            <a:path path="circle">
              <a:fillToRect l="50000" t="50000" r="50000" b="50000"/>
            </a:path>
            <a:tileRect/>
          </a:gradFill>
          <a:ln w="6350">
            <a:noFill/>
          </a:ln>
        </p:spPr>
        <p:txBody>
          <a:bodyPr wrap="square" rtlCol="0">
            <a:spAutoFit/>
          </a:bodyPr>
          <a:lstStyle/>
          <a:p>
            <a:r>
              <a:rPr kumimoji="1" lang="ja-JP" altLang="en-US" sz="3600" dirty="0">
                <a:latin typeface="ＭＳ ゴシック" panose="020B0609070205080204" pitchFamily="49" charset="-128"/>
                <a:ea typeface="ＭＳ ゴシック" panose="020B0609070205080204" pitchFamily="49" charset="-128"/>
              </a:rPr>
              <a:t>１　</a:t>
            </a:r>
            <a:r>
              <a:rPr kumimoji="1" lang="en-US" altLang="ja-JP" sz="3600" dirty="0">
                <a:solidFill>
                  <a:srgbClr val="FF0000"/>
                </a:solidFill>
                <a:latin typeface="ＭＳ ゴシック" panose="020B0609070205080204" pitchFamily="49" charset="-128"/>
                <a:ea typeface="ＭＳ ゴシック" panose="020B0609070205080204" pitchFamily="49" charset="-128"/>
              </a:rPr>
              <a:t>The closer the distance from the sea</a:t>
            </a:r>
            <a:r>
              <a:rPr kumimoji="1" lang="en-US" altLang="ja-JP" sz="3600" dirty="0">
                <a:latin typeface="ＭＳ ゴシック" panose="020B0609070205080204" pitchFamily="49" charset="-128"/>
                <a:ea typeface="ＭＳ ゴシック" panose="020B0609070205080204" pitchFamily="49" charset="-128"/>
              </a:rPr>
              <a:t>, the</a:t>
            </a:r>
          </a:p>
          <a:p>
            <a:r>
              <a:rPr kumimoji="1" lang="en-US" altLang="ja-JP" sz="3600" dirty="0">
                <a:latin typeface="ＭＳ ゴシック" panose="020B0609070205080204" pitchFamily="49" charset="-128"/>
                <a:ea typeface="ＭＳ ゴシック" panose="020B0609070205080204" pitchFamily="49" charset="-128"/>
              </a:rPr>
              <a:t>    greater the amount of </a:t>
            </a:r>
            <a:r>
              <a:rPr kumimoji="1" lang="en-US" altLang="ja-JP" sz="3600" dirty="0" err="1">
                <a:latin typeface="ＭＳ ゴシック" panose="020B0609070205080204" pitchFamily="49" charset="-128"/>
                <a:ea typeface="ＭＳ ゴシック" panose="020B0609070205080204" pitchFamily="49" charset="-128"/>
              </a:rPr>
              <a:t>microplastics</a:t>
            </a:r>
            <a:r>
              <a:rPr kumimoji="1" lang="en-US" altLang="ja-JP" sz="3600" dirty="0">
                <a:latin typeface="ＭＳ ゴシック" panose="020B0609070205080204" pitchFamily="49" charset="-128"/>
                <a:ea typeface="ＭＳ ゴシック" panose="020B0609070205080204" pitchFamily="49" charset="-128"/>
              </a:rPr>
              <a:t>. </a:t>
            </a:r>
          </a:p>
          <a:p>
            <a:r>
              <a:rPr kumimoji="1" lang="ja-JP" altLang="en-US" sz="3600" dirty="0">
                <a:latin typeface="ＭＳ ゴシック" panose="020B0609070205080204" pitchFamily="49" charset="-128"/>
                <a:ea typeface="ＭＳ ゴシック" panose="020B0609070205080204" pitchFamily="49" charset="-128"/>
              </a:rPr>
              <a:t>２　</a:t>
            </a:r>
            <a:r>
              <a:rPr kumimoji="1" lang="en-US" altLang="ja-JP" sz="3600" dirty="0">
                <a:solidFill>
                  <a:srgbClr val="FF0000"/>
                </a:solidFill>
                <a:latin typeface="ＭＳ ゴシック" panose="020B0609070205080204" pitchFamily="49" charset="-128"/>
                <a:ea typeface="ＭＳ ゴシック" panose="020B0609070205080204" pitchFamily="49" charset="-128"/>
              </a:rPr>
              <a:t>The fewer visitors</a:t>
            </a:r>
            <a:r>
              <a:rPr kumimoji="1" lang="en-US" altLang="ja-JP" sz="3600" dirty="0">
                <a:latin typeface="ＭＳ ゴシック" panose="020B0609070205080204" pitchFamily="49" charset="-128"/>
                <a:ea typeface="ＭＳ ゴシック" panose="020B0609070205080204" pitchFamily="49" charset="-128"/>
              </a:rPr>
              <a:t>, the grater the amount of</a:t>
            </a:r>
          </a:p>
          <a:p>
            <a:r>
              <a:rPr kumimoji="1" lang="en-US" altLang="ja-JP" sz="3600" dirty="0">
                <a:latin typeface="ＭＳ ゴシック" panose="020B0609070205080204" pitchFamily="49" charset="-128"/>
                <a:ea typeface="ＭＳ ゴシック" panose="020B0609070205080204" pitchFamily="49" charset="-128"/>
              </a:rPr>
              <a:t>    </a:t>
            </a:r>
            <a:r>
              <a:rPr kumimoji="1" lang="en-US" altLang="ja-JP" sz="3600" dirty="0" err="1">
                <a:latin typeface="ＭＳ ゴシック" panose="020B0609070205080204" pitchFamily="49" charset="-128"/>
                <a:ea typeface="ＭＳ ゴシック" panose="020B0609070205080204" pitchFamily="49" charset="-128"/>
              </a:rPr>
              <a:t>microplastics</a:t>
            </a:r>
            <a:r>
              <a:rPr kumimoji="1" lang="en-US" altLang="ja-JP" sz="3600" dirty="0">
                <a:latin typeface="ＭＳ ゴシック" panose="020B0609070205080204" pitchFamily="49" charset="-128"/>
                <a:ea typeface="ＭＳ ゴシック" panose="020B0609070205080204" pitchFamily="49" charset="-128"/>
              </a:rPr>
              <a:t>.</a:t>
            </a:r>
            <a:endParaRPr kumimoji="1" lang="ja-JP" altLang="en-US" sz="3600" dirty="0">
              <a:latin typeface="ＭＳ ゴシック" panose="020B0609070205080204" pitchFamily="49" charset="-128"/>
              <a:ea typeface="ＭＳ ゴシック" panose="020B0609070205080204" pitchFamily="49" charset="-128"/>
            </a:endParaRPr>
          </a:p>
        </p:txBody>
      </p:sp>
    </p:spTree>
    <p:extLst>
      <p:ext uri="{BB962C8B-B14F-4D97-AF65-F5344CB8AC3E}">
        <p14:creationId xmlns:p14="http://schemas.microsoft.com/office/powerpoint/2010/main" val="17097559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320D7B03-FC9E-2CE2-3582-AE7B53BE61BD}"/>
              </a:ext>
            </a:extLst>
          </p:cNvPr>
          <p:cNvSpPr>
            <a:spLocks noGrp="1"/>
          </p:cNvSpPr>
          <p:nvPr>
            <p:ph type="title"/>
          </p:nvPr>
        </p:nvSpPr>
        <p:spPr>
          <a:xfrm>
            <a:off x="411863" y="153157"/>
            <a:ext cx="3477807" cy="788952"/>
          </a:xfrm>
        </p:spPr>
        <p:txBody>
          <a:bodyPr>
            <a:normAutofit/>
          </a:bodyPr>
          <a:lstStyle/>
          <a:p>
            <a:r>
              <a:rPr lang="ja-JP" altLang="en-US" sz="4400" dirty="0">
                <a:solidFill>
                  <a:schemeClr val="accent2"/>
                </a:solidFill>
                <a:latin typeface="ＭＳ ゴシック" panose="020B0609070205080204" pitchFamily="49" charset="-128"/>
                <a:ea typeface="ＭＳ ゴシック" panose="020B0609070205080204" pitchFamily="49" charset="-128"/>
              </a:rPr>
              <a:t>調査方法</a:t>
            </a:r>
            <a:endParaRPr kumimoji="1" lang="ja-JP" altLang="en-US" sz="4400" dirty="0">
              <a:solidFill>
                <a:schemeClr val="accent2"/>
              </a:solidFill>
              <a:latin typeface="ＭＳ ゴシック" panose="020B0609070205080204" pitchFamily="49" charset="-128"/>
              <a:ea typeface="ＭＳ ゴシック" panose="020B0609070205080204" pitchFamily="49" charset="-128"/>
            </a:endParaRPr>
          </a:p>
        </p:txBody>
      </p:sp>
      <p:sp>
        <p:nvSpPr>
          <p:cNvPr id="3" name="コンテンツ プレースホルダー 2">
            <a:extLst>
              <a:ext uri="{FF2B5EF4-FFF2-40B4-BE49-F238E27FC236}">
                <a16:creationId xmlns:a16="http://schemas.microsoft.com/office/drawing/2014/main" id="{397AB608-45F0-7AA9-3C9C-67E75FEEF0D5}"/>
              </a:ext>
            </a:extLst>
          </p:cNvPr>
          <p:cNvSpPr>
            <a:spLocks noGrp="1"/>
          </p:cNvSpPr>
          <p:nvPr>
            <p:ph idx="1"/>
          </p:nvPr>
        </p:nvSpPr>
        <p:spPr>
          <a:xfrm>
            <a:off x="391736" y="1036406"/>
            <a:ext cx="11239810" cy="723121"/>
          </a:xfrm>
          <a:solidFill>
            <a:schemeClr val="bg1"/>
          </a:solidFill>
        </p:spPr>
        <p:txBody>
          <a:bodyPr>
            <a:noAutofit/>
          </a:bodyPr>
          <a:lstStyle/>
          <a:p>
            <a:pPr marL="0" indent="0">
              <a:buNone/>
            </a:pPr>
            <a:r>
              <a:rPr kumimoji="1" lang="ja-JP" altLang="en-US" sz="3400" dirty="0">
                <a:solidFill>
                  <a:schemeClr val="tx1"/>
                </a:solidFill>
                <a:latin typeface="ＭＳ ゴシック" panose="020B0609070205080204" pitchFamily="49" charset="-128"/>
                <a:ea typeface="ＭＳ ゴシック" panose="020B0609070205080204" pitchFamily="49" charset="-128"/>
              </a:rPr>
              <a:t>①</a:t>
            </a:r>
            <a:r>
              <a:rPr kumimoji="1" lang="en-US" altLang="ja-JP" sz="3400" dirty="0">
                <a:solidFill>
                  <a:schemeClr val="tx1"/>
                </a:solidFill>
                <a:latin typeface="ＭＳ ゴシック" panose="020B0609070205080204" pitchFamily="49" charset="-128"/>
                <a:ea typeface="ＭＳ ゴシック" panose="020B0609070205080204" pitchFamily="49" charset="-128"/>
              </a:rPr>
              <a:t>Set the coast into 18 locations and collect sand </a:t>
            </a:r>
            <a:endParaRPr kumimoji="1" lang="ja-JP" altLang="en-US" sz="3400" dirty="0">
              <a:solidFill>
                <a:schemeClr val="tx1"/>
              </a:solidFill>
              <a:latin typeface="ＭＳ ゴシック" panose="020B0609070205080204" pitchFamily="49" charset="-128"/>
              <a:ea typeface="ＭＳ ゴシック" panose="020B0609070205080204" pitchFamily="49" charset="-128"/>
            </a:endParaRPr>
          </a:p>
        </p:txBody>
      </p:sp>
      <p:sp>
        <p:nvSpPr>
          <p:cNvPr id="5" name="テキスト ボックス 4">
            <a:extLst>
              <a:ext uri="{FF2B5EF4-FFF2-40B4-BE49-F238E27FC236}">
                <a16:creationId xmlns:a16="http://schemas.microsoft.com/office/drawing/2014/main" id="{61B105BF-9B8D-15B6-7F0E-3F866FBF4AD3}"/>
              </a:ext>
            </a:extLst>
          </p:cNvPr>
          <p:cNvSpPr txBox="1"/>
          <p:nvPr/>
        </p:nvSpPr>
        <p:spPr>
          <a:xfrm>
            <a:off x="5186748" y="2518032"/>
            <a:ext cx="1828800" cy="1828800"/>
          </a:xfrm>
          <a:prstGeom prst="rect">
            <a:avLst/>
          </a:prstGeom>
          <a:noFill/>
        </p:spPr>
        <p:txBody>
          <a:bodyPr wrap="square" rtlCol="0">
            <a:spAutoFit/>
          </a:bodyPr>
          <a:lstStyle/>
          <a:p>
            <a:pPr algn="l"/>
            <a:endParaRPr lang="ja-JP" altLang="en-US" dirty="0"/>
          </a:p>
        </p:txBody>
      </p:sp>
      <p:grpSp>
        <p:nvGrpSpPr>
          <p:cNvPr id="4" name="キャンバス 1">
            <a:extLst>
              <a:ext uri="{FF2B5EF4-FFF2-40B4-BE49-F238E27FC236}">
                <a16:creationId xmlns:a16="http://schemas.microsoft.com/office/drawing/2014/main" id="{757C95A7-A77A-B456-3677-F27A6A667514}"/>
              </a:ext>
            </a:extLst>
          </p:cNvPr>
          <p:cNvGrpSpPr/>
          <p:nvPr/>
        </p:nvGrpSpPr>
        <p:grpSpPr>
          <a:xfrm>
            <a:off x="369660" y="1924009"/>
            <a:ext cx="10876514" cy="4775276"/>
            <a:chOff x="0" y="102311"/>
            <a:chExt cx="8232140" cy="2985050"/>
          </a:xfrm>
        </p:grpSpPr>
        <p:pic>
          <p:nvPicPr>
            <p:cNvPr id="6" name="図 5">
              <a:extLst>
                <a:ext uri="{FF2B5EF4-FFF2-40B4-BE49-F238E27FC236}">
                  <a16:creationId xmlns:a16="http://schemas.microsoft.com/office/drawing/2014/main" id="{7538B0F0-0009-6EC8-F5A7-9850D2B3F1D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02311"/>
              <a:ext cx="8232140" cy="2985050"/>
            </a:xfrm>
            <a:prstGeom prst="rect">
              <a:avLst/>
            </a:prstGeom>
          </p:spPr>
        </p:pic>
        <p:sp>
          <p:nvSpPr>
            <p:cNvPr id="7" name="楕円 6">
              <a:extLst>
                <a:ext uri="{FF2B5EF4-FFF2-40B4-BE49-F238E27FC236}">
                  <a16:creationId xmlns:a16="http://schemas.microsoft.com/office/drawing/2014/main" id="{46898379-DBD4-355E-C7D7-868A7CC1C39E}"/>
                </a:ext>
              </a:extLst>
            </p:cNvPr>
            <p:cNvSpPr/>
            <p:nvPr/>
          </p:nvSpPr>
          <p:spPr>
            <a:xfrm rot="454873">
              <a:off x="4077485" y="2157445"/>
              <a:ext cx="242987" cy="540125"/>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50" kern="100">
                  <a:solidFill>
                    <a:srgbClr val="FF0000"/>
                  </a:solidFill>
                  <a:effectLst/>
                  <a:ea typeface="游明朝" panose="02020400000000000000" pitchFamily="18" charset="-128"/>
                  <a:cs typeface="Times New Roman" panose="02020603050405020304" pitchFamily="18" charset="0"/>
                </a:rPr>
                <a:t> </a:t>
              </a:r>
              <a:endParaRPr lang="ja-JP" sz="1050" kern="100">
                <a:effectLst/>
                <a:ea typeface="游明朝" panose="02020400000000000000" pitchFamily="18" charset="-128"/>
                <a:cs typeface="Times New Roman" panose="02020603050405020304" pitchFamily="18" charset="0"/>
              </a:endParaRPr>
            </a:p>
          </p:txBody>
        </p:sp>
        <p:sp>
          <p:nvSpPr>
            <p:cNvPr id="9" name="楕円 8">
              <a:extLst>
                <a:ext uri="{FF2B5EF4-FFF2-40B4-BE49-F238E27FC236}">
                  <a16:creationId xmlns:a16="http://schemas.microsoft.com/office/drawing/2014/main" id="{58E8FFD0-30AA-1268-7DA7-981DB4158CDF}"/>
                </a:ext>
              </a:extLst>
            </p:cNvPr>
            <p:cNvSpPr/>
            <p:nvPr/>
          </p:nvSpPr>
          <p:spPr>
            <a:xfrm rot="159913">
              <a:off x="2761478" y="2116804"/>
              <a:ext cx="242570" cy="512327"/>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50" kern="100">
                  <a:solidFill>
                    <a:srgbClr val="FF0000"/>
                  </a:solidFill>
                  <a:effectLst/>
                  <a:ea typeface="游明朝" panose="02020400000000000000" pitchFamily="18" charset="-128"/>
                  <a:cs typeface="Times New Roman" panose="02020603050405020304" pitchFamily="18" charset="0"/>
                </a:rPr>
                <a:t> </a:t>
              </a:r>
              <a:endParaRPr lang="ja-JP" sz="1050" kern="100">
                <a:effectLst/>
                <a:ea typeface="游明朝" panose="02020400000000000000" pitchFamily="18" charset="-128"/>
                <a:cs typeface="Times New Roman" panose="02020603050405020304" pitchFamily="18" charset="0"/>
              </a:endParaRPr>
            </a:p>
          </p:txBody>
        </p:sp>
        <p:sp>
          <p:nvSpPr>
            <p:cNvPr id="10" name="楕円 9">
              <a:extLst>
                <a:ext uri="{FF2B5EF4-FFF2-40B4-BE49-F238E27FC236}">
                  <a16:creationId xmlns:a16="http://schemas.microsoft.com/office/drawing/2014/main" id="{BF68CC3C-F295-8268-D857-FED0F41D99A8}"/>
                </a:ext>
              </a:extLst>
            </p:cNvPr>
            <p:cNvSpPr/>
            <p:nvPr/>
          </p:nvSpPr>
          <p:spPr>
            <a:xfrm rot="454873">
              <a:off x="7386496" y="2513958"/>
              <a:ext cx="242570" cy="53975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50" kern="100">
                  <a:solidFill>
                    <a:srgbClr val="FF0000"/>
                  </a:solidFill>
                  <a:effectLst/>
                  <a:ea typeface="游明朝" panose="02020400000000000000" pitchFamily="18" charset="-128"/>
                  <a:cs typeface="Times New Roman" panose="02020603050405020304" pitchFamily="18" charset="0"/>
                </a:rPr>
                <a:t> </a:t>
              </a:r>
              <a:endParaRPr lang="ja-JP" sz="1050" kern="100">
                <a:effectLst/>
                <a:ea typeface="游明朝" panose="02020400000000000000" pitchFamily="18" charset="-128"/>
                <a:cs typeface="Times New Roman" panose="02020603050405020304" pitchFamily="18" charset="0"/>
              </a:endParaRPr>
            </a:p>
          </p:txBody>
        </p:sp>
        <p:sp>
          <p:nvSpPr>
            <p:cNvPr id="11" name="楕円 10">
              <a:extLst>
                <a:ext uri="{FF2B5EF4-FFF2-40B4-BE49-F238E27FC236}">
                  <a16:creationId xmlns:a16="http://schemas.microsoft.com/office/drawing/2014/main" id="{E2EE2243-F66D-02DA-067D-1388E8A63410}"/>
                </a:ext>
              </a:extLst>
            </p:cNvPr>
            <p:cNvSpPr/>
            <p:nvPr/>
          </p:nvSpPr>
          <p:spPr>
            <a:xfrm rot="454873">
              <a:off x="6432662" y="2396726"/>
              <a:ext cx="242570" cy="53975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50" kern="100">
                  <a:solidFill>
                    <a:srgbClr val="FF0000"/>
                  </a:solidFill>
                  <a:effectLst/>
                  <a:ea typeface="游明朝" panose="02020400000000000000" pitchFamily="18" charset="-128"/>
                  <a:cs typeface="Times New Roman" panose="02020603050405020304" pitchFamily="18" charset="0"/>
                </a:rPr>
                <a:t> </a:t>
              </a:r>
              <a:endParaRPr lang="ja-JP" sz="1050" kern="100">
                <a:effectLst/>
                <a:ea typeface="游明朝" panose="02020400000000000000" pitchFamily="18" charset="-128"/>
                <a:cs typeface="Times New Roman" panose="02020603050405020304" pitchFamily="18" charset="0"/>
              </a:endParaRPr>
            </a:p>
          </p:txBody>
        </p:sp>
        <p:sp>
          <p:nvSpPr>
            <p:cNvPr id="12" name="楕円 11">
              <a:extLst>
                <a:ext uri="{FF2B5EF4-FFF2-40B4-BE49-F238E27FC236}">
                  <a16:creationId xmlns:a16="http://schemas.microsoft.com/office/drawing/2014/main" id="{1800E430-FD10-FF29-B732-1AD7E5DCF1E7}"/>
                </a:ext>
              </a:extLst>
            </p:cNvPr>
            <p:cNvSpPr/>
            <p:nvPr/>
          </p:nvSpPr>
          <p:spPr>
            <a:xfrm rot="454873">
              <a:off x="5197476" y="2238893"/>
              <a:ext cx="242570" cy="53975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50" kern="100">
                  <a:solidFill>
                    <a:srgbClr val="FF0000"/>
                  </a:solidFill>
                  <a:effectLst/>
                  <a:ea typeface="游明朝" panose="02020400000000000000" pitchFamily="18" charset="-128"/>
                  <a:cs typeface="Times New Roman" panose="02020603050405020304" pitchFamily="18" charset="0"/>
                </a:rPr>
                <a:t> </a:t>
              </a:r>
              <a:endParaRPr lang="ja-JP" sz="1050" kern="100">
                <a:effectLst/>
                <a:ea typeface="游明朝" panose="02020400000000000000" pitchFamily="18" charset="-128"/>
                <a:cs typeface="Times New Roman" panose="02020603050405020304" pitchFamily="18" charset="0"/>
              </a:endParaRPr>
            </a:p>
          </p:txBody>
        </p:sp>
        <p:sp>
          <p:nvSpPr>
            <p:cNvPr id="13" name="楕円 12">
              <a:extLst>
                <a:ext uri="{FF2B5EF4-FFF2-40B4-BE49-F238E27FC236}">
                  <a16:creationId xmlns:a16="http://schemas.microsoft.com/office/drawing/2014/main" id="{243F03FC-52A6-AB15-4BDB-620E9EC941AB}"/>
                </a:ext>
              </a:extLst>
            </p:cNvPr>
            <p:cNvSpPr/>
            <p:nvPr/>
          </p:nvSpPr>
          <p:spPr>
            <a:xfrm>
              <a:off x="1084809" y="2133490"/>
              <a:ext cx="242570" cy="539750"/>
            </a:xfrm>
            <a:prstGeom prst="ellipse">
              <a:avLst/>
            </a:prstGeom>
            <a:noFill/>
            <a:ln>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algn="ctr"/>
              <a:r>
                <a:rPr lang="en-US" sz="1050" kern="100">
                  <a:solidFill>
                    <a:srgbClr val="FF0000"/>
                  </a:solidFill>
                  <a:effectLst/>
                  <a:ea typeface="游明朝" panose="02020400000000000000" pitchFamily="18" charset="-128"/>
                  <a:cs typeface="Times New Roman" panose="02020603050405020304" pitchFamily="18" charset="0"/>
                </a:rPr>
                <a:t> </a:t>
              </a:r>
              <a:endParaRPr lang="ja-JP" sz="1050" kern="100">
                <a:effectLst/>
                <a:ea typeface="游明朝" panose="02020400000000000000" pitchFamily="18" charset="-128"/>
                <a:cs typeface="Times New Roman" panose="02020603050405020304" pitchFamily="18" charset="0"/>
              </a:endParaRPr>
            </a:p>
          </p:txBody>
        </p:sp>
        <p:sp>
          <p:nvSpPr>
            <p:cNvPr id="14" name="テキスト ボックス 1">
              <a:extLst>
                <a:ext uri="{FF2B5EF4-FFF2-40B4-BE49-F238E27FC236}">
                  <a16:creationId xmlns:a16="http://schemas.microsoft.com/office/drawing/2014/main" id="{2D5A5FF6-66CA-3E0A-152D-F0AE073941FB}"/>
                </a:ext>
              </a:extLst>
            </p:cNvPr>
            <p:cNvSpPr txBox="1"/>
            <p:nvPr/>
          </p:nvSpPr>
          <p:spPr>
            <a:xfrm>
              <a:off x="1004810" y="2318929"/>
              <a:ext cx="363220" cy="465455"/>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r>
                <a:rPr lang="ja-JP" sz="2800" kern="100" dirty="0">
                  <a:solidFill>
                    <a:srgbClr val="FF0000"/>
                  </a:solidFill>
                  <a:effectLst/>
                  <a:latin typeface="游明朝" panose="02020400000000000000" pitchFamily="18" charset="-128"/>
                  <a:ea typeface="HGｺﾞｼｯｸE" panose="020B0909000000000000" pitchFamily="49" charset="-128"/>
                  <a:cs typeface="Times New Roman" panose="02020603050405020304" pitchFamily="18" charset="0"/>
                </a:rPr>
                <a:t>６</a:t>
              </a:r>
              <a:endParaRPr lang="ja-JP" kern="100" dirty="0">
                <a:effectLst/>
                <a:latin typeface="游明朝" panose="02020400000000000000" pitchFamily="18" charset="-128"/>
                <a:ea typeface="游明朝" panose="02020400000000000000" pitchFamily="18" charset="-128"/>
                <a:cs typeface="Times New Roman" panose="02020603050405020304" pitchFamily="18" charset="0"/>
              </a:endParaRPr>
            </a:p>
          </p:txBody>
        </p:sp>
      </p:grpSp>
      <p:sp>
        <p:nvSpPr>
          <p:cNvPr id="15" name="テキスト ボックス 1">
            <a:extLst>
              <a:ext uri="{FF2B5EF4-FFF2-40B4-BE49-F238E27FC236}">
                <a16:creationId xmlns:a16="http://schemas.microsoft.com/office/drawing/2014/main" id="{FC852D57-3961-0711-2A8F-D65591403870}"/>
              </a:ext>
            </a:extLst>
          </p:cNvPr>
          <p:cNvSpPr txBox="1"/>
          <p:nvPr/>
        </p:nvSpPr>
        <p:spPr>
          <a:xfrm>
            <a:off x="3889670" y="5478185"/>
            <a:ext cx="479896" cy="744603"/>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r>
              <a:rPr lang="ja-JP" altLang="en-US" sz="2800" kern="100" dirty="0">
                <a:solidFill>
                  <a:srgbClr val="FF0000"/>
                </a:solidFill>
                <a:latin typeface="游明朝" panose="02020400000000000000" pitchFamily="18" charset="-128"/>
                <a:ea typeface="HGｺﾞｼｯｸE" panose="020B0909000000000000" pitchFamily="49" charset="-128"/>
                <a:cs typeface="Times New Roman" panose="02020603050405020304" pitchFamily="18" charset="0"/>
              </a:rPr>
              <a:t>５</a:t>
            </a:r>
            <a:endParaRPr lang="ja-JP" kern="100" dirty="0">
              <a:effectLst/>
              <a:latin typeface="游明朝" panose="02020400000000000000" pitchFamily="18" charset="-128"/>
              <a:ea typeface="游明朝" panose="02020400000000000000" pitchFamily="18" charset="-128"/>
              <a:cs typeface="Times New Roman" panose="02020603050405020304" pitchFamily="18" charset="0"/>
            </a:endParaRPr>
          </a:p>
        </p:txBody>
      </p:sp>
      <p:sp>
        <p:nvSpPr>
          <p:cNvPr id="16" name="テキスト ボックス 1">
            <a:extLst>
              <a:ext uri="{FF2B5EF4-FFF2-40B4-BE49-F238E27FC236}">
                <a16:creationId xmlns:a16="http://schemas.microsoft.com/office/drawing/2014/main" id="{7A4EA8F8-8B3E-0059-ADD8-9B2B852E1CB1}"/>
              </a:ext>
            </a:extLst>
          </p:cNvPr>
          <p:cNvSpPr txBox="1"/>
          <p:nvPr/>
        </p:nvSpPr>
        <p:spPr>
          <a:xfrm>
            <a:off x="5606466" y="5549621"/>
            <a:ext cx="527107" cy="744603"/>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r>
              <a:rPr lang="ja-JP" altLang="en-US" sz="2800" kern="100" dirty="0">
                <a:solidFill>
                  <a:srgbClr val="FF0000"/>
                </a:solidFill>
                <a:latin typeface="游明朝" panose="02020400000000000000" pitchFamily="18" charset="-128"/>
                <a:ea typeface="HGｺﾞｼｯｸE" panose="020B0909000000000000" pitchFamily="49" charset="-128"/>
                <a:cs typeface="Times New Roman" panose="02020603050405020304" pitchFamily="18" charset="0"/>
              </a:rPr>
              <a:t>４</a:t>
            </a:r>
            <a:endParaRPr lang="ja-JP" kern="100" dirty="0">
              <a:effectLst/>
              <a:latin typeface="游明朝" panose="02020400000000000000" pitchFamily="18" charset="-128"/>
              <a:ea typeface="游明朝" panose="02020400000000000000" pitchFamily="18" charset="-128"/>
              <a:cs typeface="Times New Roman" panose="02020603050405020304" pitchFamily="18" charset="0"/>
            </a:endParaRPr>
          </a:p>
        </p:txBody>
      </p:sp>
      <p:sp>
        <p:nvSpPr>
          <p:cNvPr id="17" name="テキスト ボックス 1">
            <a:extLst>
              <a:ext uri="{FF2B5EF4-FFF2-40B4-BE49-F238E27FC236}">
                <a16:creationId xmlns:a16="http://schemas.microsoft.com/office/drawing/2014/main" id="{54CB64BA-7FC7-4C5B-BBE3-B4D3ABB27E45}"/>
              </a:ext>
            </a:extLst>
          </p:cNvPr>
          <p:cNvSpPr txBox="1"/>
          <p:nvPr/>
        </p:nvSpPr>
        <p:spPr>
          <a:xfrm>
            <a:off x="7093980" y="5716433"/>
            <a:ext cx="479896" cy="744603"/>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r>
              <a:rPr lang="ja-JP" altLang="en-US" sz="2800" kern="100" dirty="0">
                <a:solidFill>
                  <a:srgbClr val="FF0000"/>
                </a:solidFill>
                <a:latin typeface="游明朝" panose="02020400000000000000" pitchFamily="18" charset="-128"/>
                <a:ea typeface="HGｺﾞｼｯｸE" panose="020B0909000000000000" pitchFamily="49" charset="-128"/>
                <a:cs typeface="Times New Roman" panose="02020603050405020304" pitchFamily="18" charset="0"/>
              </a:rPr>
              <a:t>３</a:t>
            </a:r>
            <a:endParaRPr lang="ja-JP" kern="100" dirty="0">
              <a:effectLst/>
              <a:latin typeface="游明朝" panose="02020400000000000000" pitchFamily="18" charset="-128"/>
              <a:ea typeface="游明朝" panose="02020400000000000000" pitchFamily="18" charset="-128"/>
              <a:cs typeface="Times New Roman" panose="02020603050405020304" pitchFamily="18" charset="0"/>
            </a:endParaRPr>
          </a:p>
        </p:txBody>
      </p:sp>
      <p:sp>
        <p:nvSpPr>
          <p:cNvPr id="18" name="テキスト ボックス 1">
            <a:extLst>
              <a:ext uri="{FF2B5EF4-FFF2-40B4-BE49-F238E27FC236}">
                <a16:creationId xmlns:a16="http://schemas.microsoft.com/office/drawing/2014/main" id="{D7A0AA84-DD9D-EA88-7AFA-CBB80DCF682A}"/>
              </a:ext>
            </a:extLst>
          </p:cNvPr>
          <p:cNvSpPr txBox="1"/>
          <p:nvPr/>
        </p:nvSpPr>
        <p:spPr>
          <a:xfrm>
            <a:off x="8744538" y="5935315"/>
            <a:ext cx="479896" cy="744603"/>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r>
              <a:rPr lang="ja-JP" altLang="en-US" sz="2800" kern="100" dirty="0">
                <a:solidFill>
                  <a:srgbClr val="FF0000"/>
                </a:solidFill>
                <a:latin typeface="游明朝" panose="02020400000000000000" pitchFamily="18" charset="-128"/>
                <a:ea typeface="HGｺﾞｼｯｸE" panose="020B0909000000000000" pitchFamily="49" charset="-128"/>
                <a:cs typeface="Times New Roman" panose="02020603050405020304" pitchFamily="18" charset="0"/>
              </a:rPr>
              <a:t>２</a:t>
            </a:r>
            <a:endParaRPr lang="ja-JP" kern="100" dirty="0">
              <a:effectLst/>
              <a:latin typeface="游明朝" panose="02020400000000000000" pitchFamily="18" charset="-128"/>
              <a:ea typeface="游明朝" panose="02020400000000000000" pitchFamily="18" charset="-128"/>
              <a:cs typeface="Times New Roman" panose="02020603050405020304" pitchFamily="18" charset="0"/>
            </a:endParaRPr>
          </a:p>
        </p:txBody>
      </p:sp>
      <p:sp>
        <p:nvSpPr>
          <p:cNvPr id="19" name="テキスト ボックス 1">
            <a:extLst>
              <a:ext uri="{FF2B5EF4-FFF2-40B4-BE49-F238E27FC236}">
                <a16:creationId xmlns:a16="http://schemas.microsoft.com/office/drawing/2014/main" id="{5E051A2F-087F-F589-61DA-02B778406DAF}"/>
              </a:ext>
            </a:extLst>
          </p:cNvPr>
          <p:cNvSpPr txBox="1"/>
          <p:nvPr/>
        </p:nvSpPr>
        <p:spPr>
          <a:xfrm>
            <a:off x="9995356" y="6134643"/>
            <a:ext cx="479896" cy="744603"/>
          </a:xfrm>
          <a:prstGeom prst="rect">
            <a:avLst/>
          </a:prstGeom>
          <a:noFill/>
          <a:ln w="6350">
            <a:noFill/>
          </a:ln>
        </p:spPr>
        <p:txBody>
          <a:bodyPr rot="0" spcFirstLastPara="0" vert="horz" wrap="square" lIns="91440" tIns="45720" rIns="91440" bIns="45720" numCol="1" spcCol="0" rtlCol="0" fromWordArt="0" anchor="t" anchorCtr="0" forceAA="0" compatLnSpc="1">
            <a:prstTxWarp prst="textNoShape">
              <a:avLst/>
            </a:prstTxWarp>
            <a:noAutofit/>
          </a:bodyPr>
          <a:lstStyle/>
          <a:p>
            <a:pPr algn="just"/>
            <a:r>
              <a:rPr lang="ja-JP" altLang="en-US" sz="2800" kern="100" dirty="0">
                <a:solidFill>
                  <a:srgbClr val="FF0000"/>
                </a:solidFill>
                <a:latin typeface="游明朝" panose="02020400000000000000" pitchFamily="18" charset="-128"/>
                <a:ea typeface="HGｺﾞｼｯｸE" panose="020B0909000000000000" pitchFamily="49" charset="-128"/>
                <a:cs typeface="Times New Roman" panose="02020603050405020304" pitchFamily="18" charset="0"/>
              </a:rPr>
              <a:t>１</a:t>
            </a:r>
            <a:endParaRPr lang="ja-JP" kern="100" dirty="0">
              <a:effectLst/>
              <a:latin typeface="游明朝" panose="02020400000000000000" pitchFamily="18" charset="-128"/>
              <a:ea typeface="游明朝"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39256024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E03AD50F-5B3E-CD75-0932-AB3B254A186C}"/>
              </a:ext>
            </a:extLst>
          </p:cNvPr>
          <p:cNvSpPr>
            <a:spLocks noGrp="1"/>
          </p:cNvSpPr>
          <p:nvPr>
            <p:ph idx="1"/>
          </p:nvPr>
        </p:nvSpPr>
        <p:spPr>
          <a:xfrm>
            <a:off x="540465" y="545414"/>
            <a:ext cx="10833980" cy="1223172"/>
          </a:xfrm>
          <a:solidFill>
            <a:schemeClr val="bg1"/>
          </a:solidFill>
        </p:spPr>
        <p:txBody>
          <a:bodyPr>
            <a:noAutofit/>
          </a:bodyPr>
          <a:lstStyle/>
          <a:p>
            <a:pPr marL="0" indent="0">
              <a:buNone/>
            </a:pPr>
            <a:r>
              <a:rPr kumimoji="1" lang="ja-JP" altLang="en-US" sz="3600" dirty="0">
                <a:solidFill>
                  <a:schemeClr val="tx1"/>
                </a:solidFill>
                <a:latin typeface="ＭＳ ゴシック" panose="020B0609070205080204" pitchFamily="49" charset="-128"/>
                <a:ea typeface="ＭＳ ゴシック" panose="020B0609070205080204" pitchFamily="49" charset="-128"/>
              </a:rPr>
              <a:t>②</a:t>
            </a:r>
            <a:r>
              <a:rPr kumimoji="1" lang="en-US" altLang="ja-JP" sz="3600" dirty="0">
                <a:solidFill>
                  <a:schemeClr val="tx1"/>
                </a:solidFill>
                <a:latin typeface="ＭＳ ゴシック" panose="020B0609070205080204" pitchFamily="49" charset="-128"/>
                <a:ea typeface="ＭＳ ゴシック" panose="020B0609070205080204" pitchFamily="49" charset="-128"/>
              </a:rPr>
              <a:t>Pour saturated salt solution into the sand </a:t>
            </a:r>
          </a:p>
          <a:p>
            <a:pPr marL="0" indent="0">
              <a:buNone/>
            </a:pPr>
            <a:r>
              <a:rPr kumimoji="1" lang="en-US" altLang="ja-JP" sz="3600" dirty="0">
                <a:solidFill>
                  <a:schemeClr val="tx1"/>
                </a:solidFill>
                <a:latin typeface="ＭＳ ゴシック" panose="020B0609070205080204" pitchFamily="49" charset="-128"/>
                <a:ea typeface="ＭＳ ゴシック" panose="020B0609070205080204" pitchFamily="49" charset="-128"/>
              </a:rPr>
              <a:t>and find out how many </a:t>
            </a:r>
            <a:r>
              <a:rPr kumimoji="1" lang="en-US" altLang="ja-JP" sz="3600" dirty="0" err="1">
                <a:solidFill>
                  <a:schemeClr val="tx1"/>
                </a:solidFill>
                <a:latin typeface="ＭＳ ゴシック" panose="020B0609070205080204" pitchFamily="49" charset="-128"/>
                <a:ea typeface="ＭＳ ゴシック" panose="020B0609070205080204" pitchFamily="49" charset="-128"/>
              </a:rPr>
              <a:t>microplastic</a:t>
            </a:r>
            <a:r>
              <a:rPr lang="en-US" altLang="ja-JP" sz="3600" dirty="0" err="1">
                <a:solidFill>
                  <a:schemeClr val="tx1"/>
                </a:solidFill>
                <a:latin typeface="ＭＳ ゴシック" panose="020B0609070205080204" pitchFamily="49" charset="-128"/>
                <a:ea typeface="ＭＳ ゴシック" panose="020B0609070205080204" pitchFamily="49" charset="-128"/>
              </a:rPr>
              <a:t>s</a:t>
            </a:r>
            <a:r>
              <a:rPr lang="en-US" altLang="ja-JP" sz="3600" dirty="0">
                <a:solidFill>
                  <a:schemeClr val="tx1"/>
                </a:solidFill>
                <a:latin typeface="ＭＳ ゴシック" panose="020B0609070205080204" pitchFamily="49" charset="-128"/>
                <a:ea typeface="ＭＳ ゴシック" panose="020B0609070205080204" pitchFamily="49" charset="-128"/>
              </a:rPr>
              <a:t> there are </a:t>
            </a:r>
            <a:endParaRPr kumimoji="1" lang="ja-JP" altLang="en-US" sz="3600" dirty="0">
              <a:solidFill>
                <a:schemeClr val="tx1"/>
              </a:solidFill>
              <a:latin typeface="ＭＳ ゴシック" panose="020B0609070205080204" pitchFamily="49" charset="-128"/>
              <a:ea typeface="ＭＳ ゴシック" panose="020B0609070205080204" pitchFamily="49" charset="-128"/>
            </a:endParaRPr>
          </a:p>
        </p:txBody>
      </p:sp>
      <p:sp>
        <p:nvSpPr>
          <p:cNvPr id="4" name="テキスト ボックス 3">
            <a:extLst>
              <a:ext uri="{FF2B5EF4-FFF2-40B4-BE49-F238E27FC236}">
                <a16:creationId xmlns:a16="http://schemas.microsoft.com/office/drawing/2014/main" id="{2985D4CE-D131-47C5-7214-C23EB417D3BF}"/>
              </a:ext>
            </a:extLst>
          </p:cNvPr>
          <p:cNvSpPr txBox="1"/>
          <p:nvPr/>
        </p:nvSpPr>
        <p:spPr>
          <a:xfrm>
            <a:off x="1200426" y="1939918"/>
            <a:ext cx="3241813" cy="523220"/>
          </a:xfrm>
          <a:prstGeom prst="rect">
            <a:avLst/>
          </a:prstGeom>
          <a:solidFill>
            <a:schemeClr val="bg1"/>
          </a:solidFill>
        </p:spPr>
        <p:txBody>
          <a:bodyPr wrap="square" rtlCol="0">
            <a:spAutoFit/>
          </a:bodyPr>
          <a:lstStyle/>
          <a:p>
            <a:pPr algn="ctr"/>
            <a:r>
              <a:rPr lang="ja-JP" altLang="en-US" sz="2800" dirty="0">
                <a:latin typeface="ＭＳ ゴシック" panose="020B0609070205080204" pitchFamily="49" charset="-128"/>
                <a:ea typeface="ＭＳ ゴシック" panose="020B0609070205080204" pitchFamily="49" charset="-128"/>
              </a:rPr>
              <a:t>①</a:t>
            </a:r>
            <a:r>
              <a:rPr lang="en-US" altLang="ja-JP" sz="2800" dirty="0">
                <a:latin typeface="ＭＳ ゴシック" panose="020B0609070205080204" pitchFamily="49" charset="-128"/>
                <a:ea typeface="ＭＳ ゴシック" panose="020B0609070205080204" pitchFamily="49" charset="-128"/>
              </a:rPr>
              <a:t>collecting sand</a:t>
            </a:r>
            <a:endParaRPr lang="ja-JP" altLang="en-US" sz="2800" dirty="0">
              <a:latin typeface="ＭＳ ゴシック" panose="020B0609070205080204" pitchFamily="49" charset="-128"/>
              <a:ea typeface="ＭＳ ゴシック" panose="020B0609070205080204" pitchFamily="49" charset="-128"/>
            </a:endParaRPr>
          </a:p>
        </p:txBody>
      </p:sp>
      <p:sp>
        <p:nvSpPr>
          <p:cNvPr id="5" name="テキスト ボックス 4">
            <a:extLst>
              <a:ext uri="{FF2B5EF4-FFF2-40B4-BE49-F238E27FC236}">
                <a16:creationId xmlns:a16="http://schemas.microsoft.com/office/drawing/2014/main" id="{E24DC2E4-D7C4-56E0-767C-B6E203549755}"/>
              </a:ext>
            </a:extLst>
          </p:cNvPr>
          <p:cNvSpPr txBox="1"/>
          <p:nvPr/>
        </p:nvSpPr>
        <p:spPr>
          <a:xfrm flipH="1">
            <a:off x="7112000" y="2014312"/>
            <a:ext cx="4910400" cy="523220"/>
          </a:xfrm>
          <a:prstGeom prst="rect">
            <a:avLst/>
          </a:prstGeom>
          <a:solidFill>
            <a:schemeClr val="bg1"/>
          </a:solidFill>
        </p:spPr>
        <p:txBody>
          <a:bodyPr wrap="square" rtlCol="0">
            <a:spAutoFit/>
          </a:bodyPr>
          <a:lstStyle/>
          <a:p>
            <a:pPr algn="l"/>
            <a:r>
              <a:rPr lang="ja-JP" altLang="en-US" sz="2800" dirty="0">
                <a:latin typeface="ＭＳ ゴシック" panose="020B0609070205080204" pitchFamily="49" charset="-128"/>
                <a:ea typeface="ＭＳ ゴシック" panose="020B0609070205080204" pitchFamily="49" charset="-128"/>
              </a:rPr>
              <a:t>②</a:t>
            </a:r>
            <a:r>
              <a:rPr lang="en-US" altLang="ja-JP" sz="2800" dirty="0">
                <a:latin typeface="ＭＳ ゴシック" panose="020B0609070205080204" pitchFamily="49" charset="-128"/>
                <a:ea typeface="ＭＳ ゴシック" panose="020B0609070205080204" pitchFamily="49" charset="-128"/>
              </a:rPr>
              <a:t>find out </a:t>
            </a:r>
            <a:r>
              <a:rPr lang="en-US" altLang="ja-JP" sz="2800" dirty="0" err="1">
                <a:latin typeface="ＭＳ ゴシック" panose="020B0609070205080204" pitchFamily="49" charset="-128"/>
                <a:ea typeface="ＭＳ ゴシック" panose="020B0609070205080204" pitchFamily="49" charset="-128"/>
              </a:rPr>
              <a:t>microplastics</a:t>
            </a:r>
            <a:endParaRPr lang="ja-JP" altLang="en-US" sz="2800" dirty="0">
              <a:latin typeface="ＭＳ ゴシック" panose="020B0609070205080204" pitchFamily="49" charset="-128"/>
              <a:ea typeface="ＭＳ ゴシック" panose="020B0609070205080204" pitchFamily="49" charset="-128"/>
            </a:endParaRPr>
          </a:p>
        </p:txBody>
      </p:sp>
      <p:pic>
        <p:nvPicPr>
          <p:cNvPr id="10" name="図 9">
            <a:extLst>
              <a:ext uri="{FF2B5EF4-FFF2-40B4-BE49-F238E27FC236}">
                <a16:creationId xmlns:a16="http://schemas.microsoft.com/office/drawing/2014/main" id="{CEA1D2AC-21B1-1AC9-0EC0-5B6A70E8E8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9704" y="2520468"/>
            <a:ext cx="5023258" cy="3600000"/>
          </a:xfrm>
          <a:prstGeom prst="rect">
            <a:avLst/>
          </a:prstGeom>
        </p:spPr>
      </p:pic>
      <p:pic>
        <p:nvPicPr>
          <p:cNvPr id="16" name="図 15">
            <a:extLst>
              <a:ext uri="{FF2B5EF4-FFF2-40B4-BE49-F238E27FC236}">
                <a16:creationId xmlns:a16="http://schemas.microsoft.com/office/drawing/2014/main" id="{DBBCF686-BBDA-0C84-0A82-A3F8E73E83F2}"/>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12000" y="2537532"/>
            <a:ext cx="4911689" cy="3683767"/>
          </a:xfrm>
          <a:prstGeom prst="rect">
            <a:avLst/>
          </a:prstGeom>
        </p:spPr>
      </p:pic>
      <p:sp>
        <p:nvSpPr>
          <p:cNvPr id="2" name="矢印: 右 1">
            <a:extLst>
              <a:ext uri="{FF2B5EF4-FFF2-40B4-BE49-F238E27FC236}">
                <a16:creationId xmlns:a16="http://schemas.microsoft.com/office/drawing/2014/main" id="{B3DE9528-BA40-5879-F05D-0D719A9B20F7}"/>
              </a:ext>
            </a:extLst>
          </p:cNvPr>
          <p:cNvSpPr/>
          <p:nvPr/>
        </p:nvSpPr>
        <p:spPr>
          <a:xfrm>
            <a:off x="5486400" y="3931001"/>
            <a:ext cx="1524000" cy="778933"/>
          </a:xfrm>
          <a:prstGeom prst="rightArrow">
            <a:avLst>
              <a:gd name="adj1" fmla="val 50000"/>
              <a:gd name="adj2" fmla="val 73188"/>
            </a:avLst>
          </a:prstGeom>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075806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5FC0D5B8-6892-40B1-7D4E-3C979455A0B2}"/>
              </a:ext>
            </a:extLst>
          </p:cNvPr>
          <p:cNvSpPr>
            <a:spLocks noGrp="1"/>
          </p:cNvSpPr>
          <p:nvPr>
            <p:ph type="title"/>
          </p:nvPr>
        </p:nvSpPr>
        <p:spPr>
          <a:xfrm>
            <a:off x="451192" y="240268"/>
            <a:ext cx="8596668" cy="1320800"/>
          </a:xfrm>
        </p:spPr>
        <p:txBody>
          <a:bodyPr>
            <a:normAutofit/>
          </a:bodyPr>
          <a:lstStyle/>
          <a:p>
            <a:r>
              <a:rPr kumimoji="1" lang="en-US" altLang="ja-JP" sz="4000" dirty="0">
                <a:solidFill>
                  <a:schemeClr val="tx1"/>
                </a:solidFill>
                <a:latin typeface="ＭＳ ゴシック" panose="020B0609070205080204" pitchFamily="49" charset="-128"/>
                <a:ea typeface="ＭＳ ゴシック" panose="020B0609070205080204" pitchFamily="49" charset="-128"/>
              </a:rPr>
              <a:t>11</a:t>
            </a:r>
            <a:r>
              <a:rPr lang="en-US" altLang="ja-JP" sz="4000" dirty="0">
                <a:solidFill>
                  <a:schemeClr val="tx1"/>
                </a:solidFill>
                <a:latin typeface="ＭＳ ゴシック" panose="020B0609070205080204" pitchFamily="49" charset="-128"/>
                <a:ea typeface="ＭＳ ゴシック" panose="020B0609070205080204" pitchFamily="49" charset="-128"/>
              </a:rPr>
              <a:t>/25</a:t>
            </a:r>
            <a:r>
              <a:rPr lang="ja-JP" altLang="en-US" sz="4000" dirty="0">
                <a:solidFill>
                  <a:schemeClr val="tx1"/>
                </a:solidFill>
                <a:latin typeface="ＭＳ ゴシック" panose="020B0609070205080204" pitchFamily="49" charset="-128"/>
                <a:ea typeface="ＭＳ ゴシック" panose="020B0609070205080204" pitchFamily="49" charset="-128"/>
              </a:rPr>
              <a:t>　</a:t>
            </a:r>
            <a:r>
              <a:rPr lang="en-US" altLang="ja-JP" sz="4000" dirty="0">
                <a:solidFill>
                  <a:schemeClr val="tx1"/>
                </a:solidFill>
                <a:latin typeface="ＭＳ ゴシック" panose="020B0609070205080204" pitchFamily="49" charset="-128"/>
                <a:ea typeface="ＭＳ ゴシック" panose="020B0609070205080204" pitchFamily="49" charset="-128"/>
              </a:rPr>
              <a:t>Result at a certain point</a:t>
            </a:r>
            <a:endParaRPr kumimoji="1" lang="ja-JP" altLang="en-US" sz="4000" dirty="0">
              <a:solidFill>
                <a:schemeClr val="tx1"/>
              </a:solidFill>
              <a:latin typeface="ＭＳ ゴシック" panose="020B0609070205080204" pitchFamily="49" charset="-128"/>
              <a:ea typeface="ＭＳ ゴシック" panose="020B0609070205080204" pitchFamily="49" charset="-128"/>
            </a:endParaRPr>
          </a:p>
        </p:txBody>
      </p:sp>
      <p:pic>
        <p:nvPicPr>
          <p:cNvPr id="5" name="図 4">
            <a:extLst>
              <a:ext uri="{FF2B5EF4-FFF2-40B4-BE49-F238E27FC236}">
                <a16:creationId xmlns:a16="http://schemas.microsoft.com/office/drawing/2014/main" id="{AB9E99C7-AFC5-E63C-9FA9-5DEDE6EF905D}"/>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878149" y="900668"/>
            <a:ext cx="7742754" cy="5807066"/>
          </a:xfrm>
          <a:prstGeom prst="rect">
            <a:avLst/>
          </a:prstGeom>
        </p:spPr>
      </p:pic>
      <p:sp>
        <p:nvSpPr>
          <p:cNvPr id="6" name="楕円 5">
            <a:extLst>
              <a:ext uri="{FF2B5EF4-FFF2-40B4-BE49-F238E27FC236}">
                <a16:creationId xmlns:a16="http://schemas.microsoft.com/office/drawing/2014/main" id="{4A2EAA53-474F-5C27-8C0D-EF77B1694012}"/>
              </a:ext>
            </a:extLst>
          </p:cNvPr>
          <p:cNvSpPr/>
          <p:nvPr/>
        </p:nvSpPr>
        <p:spPr>
          <a:xfrm>
            <a:off x="4300695" y="3338565"/>
            <a:ext cx="622997" cy="610437"/>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7" name="楕円 6">
            <a:extLst>
              <a:ext uri="{FF2B5EF4-FFF2-40B4-BE49-F238E27FC236}">
                <a16:creationId xmlns:a16="http://schemas.microsoft.com/office/drawing/2014/main" id="{D3BD6B6B-1D7A-3BD8-0B62-3DF370DB5B45}"/>
              </a:ext>
            </a:extLst>
          </p:cNvPr>
          <p:cNvSpPr/>
          <p:nvPr/>
        </p:nvSpPr>
        <p:spPr>
          <a:xfrm>
            <a:off x="3518599" y="5249427"/>
            <a:ext cx="622997" cy="610437"/>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
        <p:nvSpPr>
          <p:cNvPr id="8" name="楕円 7">
            <a:extLst>
              <a:ext uri="{FF2B5EF4-FFF2-40B4-BE49-F238E27FC236}">
                <a16:creationId xmlns:a16="http://schemas.microsoft.com/office/drawing/2014/main" id="{E2BB3C6A-C94C-40BC-EC49-93BE47AD4880}"/>
              </a:ext>
            </a:extLst>
          </p:cNvPr>
          <p:cNvSpPr/>
          <p:nvPr/>
        </p:nvSpPr>
        <p:spPr>
          <a:xfrm>
            <a:off x="5546592" y="3824234"/>
            <a:ext cx="622997" cy="610437"/>
          </a:xfrm>
          <a:prstGeom prst="ellipse">
            <a:avLst/>
          </a:prstGeom>
          <a:noFill/>
          <a:ln w="38100">
            <a:solidFill>
              <a:srgbClr val="FF00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kumimoji="1" lang="ja-JP" altLang="en-US"/>
          </a:p>
        </p:txBody>
      </p:sp>
    </p:spTree>
    <p:extLst>
      <p:ext uri="{BB962C8B-B14F-4D97-AF65-F5344CB8AC3E}">
        <p14:creationId xmlns:p14="http://schemas.microsoft.com/office/powerpoint/2010/main" val="36813128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24072EA-F2D4-852F-1536-1B5B05DD8A6B}"/>
            </a:ext>
          </a:extLst>
        </p:cNvPr>
        <p:cNvGrpSpPr/>
        <p:nvPr/>
      </p:nvGrpSpPr>
      <p:grpSpPr>
        <a:xfrm>
          <a:off x="0" y="0"/>
          <a:ext cx="0" cy="0"/>
          <a:chOff x="0" y="0"/>
          <a:chExt cx="0" cy="0"/>
        </a:xfrm>
      </p:grpSpPr>
      <p:sp>
        <p:nvSpPr>
          <p:cNvPr id="2" name="タイトル 1">
            <a:extLst>
              <a:ext uri="{FF2B5EF4-FFF2-40B4-BE49-F238E27FC236}">
                <a16:creationId xmlns:a16="http://schemas.microsoft.com/office/drawing/2014/main" id="{1D015AB8-4756-421F-E944-441407AEEF18}"/>
              </a:ext>
            </a:extLst>
          </p:cNvPr>
          <p:cNvSpPr>
            <a:spLocks noGrp="1"/>
          </p:cNvSpPr>
          <p:nvPr>
            <p:ph type="title"/>
          </p:nvPr>
        </p:nvSpPr>
        <p:spPr>
          <a:xfrm>
            <a:off x="435272" y="299191"/>
            <a:ext cx="3908848" cy="878445"/>
          </a:xfrm>
        </p:spPr>
        <p:txBody>
          <a:bodyPr>
            <a:normAutofit/>
          </a:bodyPr>
          <a:lstStyle/>
          <a:p>
            <a:r>
              <a:rPr lang="en-US" altLang="ja-JP" sz="4400" dirty="0">
                <a:solidFill>
                  <a:schemeClr val="tx1"/>
                </a:solidFill>
                <a:latin typeface="ＭＳ ゴシック" panose="020B0609070205080204" pitchFamily="49" charset="-128"/>
                <a:ea typeface="ＭＳ ゴシック" panose="020B0609070205080204" pitchFamily="49" charset="-128"/>
              </a:rPr>
              <a:t>Enlarged view</a:t>
            </a:r>
            <a:endParaRPr kumimoji="1" lang="ja-JP" altLang="en-US" sz="4400" dirty="0">
              <a:solidFill>
                <a:schemeClr val="tx1"/>
              </a:solidFill>
              <a:latin typeface="ＭＳ ゴシック" panose="020B0609070205080204" pitchFamily="49" charset="-128"/>
              <a:ea typeface="ＭＳ ゴシック" panose="020B0609070205080204" pitchFamily="49" charset="-128"/>
            </a:endParaRPr>
          </a:p>
        </p:txBody>
      </p:sp>
      <p:pic>
        <p:nvPicPr>
          <p:cNvPr id="4" name="図 3">
            <a:extLst>
              <a:ext uri="{FF2B5EF4-FFF2-40B4-BE49-F238E27FC236}">
                <a16:creationId xmlns:a16="http://schemas.microsoft.com/office/drawing/2014/main" id="{724BA02F-6617-E284-CA60-789C57818BB0}"/>
              </a:ext>
            </a:extLst>
          </p:cNvPr>
          <p:cNvPicPr>
            <a:picLocks noChangeAspect="1"/>
          </p:cNvPicPr>
          <p:nvPr/>
        </p:nvPicPr>
        <p:blipFill>
          <a:blip r:embed="rId3">
            <a:extLst>
              <a:ext uri="{BEBA8EAE-BF5A-486C-A8C5-ECC9F3942E4B}">
                <a14:imgProps xmlns:a14="http://schemas.microsoft.com/office/drawing/2010/main">
                  <a14:imgLayer r:embed="rId4">
                    <a14:imgEffect>
                      <a14:brightnessContrast bright="29000" contrast="40000"/>
                    </a14:imgEffect>
                  </a14:imgLayer>
                </a14:imgProps>
              </a:ext>
              <a:ext uri="{28A0092B-C50C-407E-A947-70E740481C1C}">
                <a14:useLocalDpi xmlns:a14="http://schemas.microsoft.com/office/drawing/2010/main" val="0"/>
              </a:ext>
            </a:extLst>
          </a:blip>
          <a:stretch>
            <a:fillRect/>
          </a:stretch>
        </p:blipFill>
        <p:spPr>
          <a:xfrm>
            <a:off x="435272" y="2137669"/>
            <a:ext cx="3433419" cy="2582661"/>
          </a:xfrm>
          <a:prstGeom prst="rect">
            <a:avLst/>
          </a:prstGeom>
        </p:spPr>
      </p:pic>
      <p:pic>
        <p:nvPicPr>
          <p:cNvPr id="10" name="図 9">
            <a:extLst>
              <a:ext uri="{FF2B5EF4-FFF2-40B4-BE49-F238E27FC236}">
                <a16:creationId xmlns:a16="http://schemas.microsoft.com/office/drawing/2014/main" id="{9E55F22D-FE48-46EA-1E94-001862E55FB2}"/>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25000" contrast="40000"/>
                    </a14:imgEffect>
                  </a14:imgLayer>
                </a14:imgProps>
              </a:ext>
              <a:ext uri="{28A0092B-C50C-407E-A947-70E740481C1C}">
                <a14:useLocalDpi xmlns:a14="http://schemas.microsoft.com/office/drawing/2010/main" val="0"/>
              </a:ext>
            </a:extLst>
          </a:blip>
          <a:stretch>
            <a:fillRect/>
          </a:stretch>
        </p:blipFill>
        <p:spPr>
          <a:xfrm>
            <a:off x="4344120" y="2123677"/>
            <a:ext cx="3503759" cy="2610643"/>
          </a:xfrm>
          <a:prstGeom prst="rect">
            <a:avLst/>
          </a:prstGeom>
        </p:spPr>
      </p:pic>
      <p:pic>
        <p:nvPicPr>
          <p:cNvPr id="12" name="図 11">
            <a:extLst>
              <a:ext uri="{FF2B5EF4-FFF2-40B4-BE49-F238E27FC236}">
                <a16:creationId xmlns:a16="http://schemas.microsoft.com/office/drawing/2014/main" id="{3602BBF3-0A31-64BB-CACE-6211E7A8E7A4}"/>
              </a:ext>
            </a:extLst>
          </p:cNvPr>
          <p:cNvPicPr>
            <a:picLocks noChangeAspect="1"/>
          </p:cNvPicPr>
          <p:nvPr/>
        </p:nvPicPr>
        <p:blipFill>
          <a:blip r:embed="rId7">
            <a:extLst>
              <a:ext uri="{BEBA8EAE-BF5A-486C-A8C5-ECC9F3942E4B}">
                <a14:imgProps xmlns:a14="http://schemas.microsoft.com/office/drawing/2010/main">
                  <a14:imgLayer r:embed="rId8">
                    <a14:imgEffect>
                      <a14:brightnessContrast bright="25000" contrast="40000"/>
                    </a14:imgEffect>
                  </a14:imgLayer>
                </a14:imgProps>
              </a:ext>
              <a:ext uri="{28A0092B-C50C-407E-A947-70E740481C1C}">
                <a14:useLocalDpi xmlns:a14="http://schemas.microsoft.com/office/drawing/2010/main" val="0"/>
              </a:ext>
            </a:extLst>
          </a:blip>
          <a:stretch>
            <a:fillRect/>
          </a:stretch>
        </p:blipFill>
        <p:spPr>
          <a:xfrm>
            <a:off x="8246157" y="2105584"/>
            <a:ext cx="3503759" cy="2614746"/>
          </a:xfrm>
          <a:prstGeom prst="rect">
            <a:avLst/>
          </a:prstGeom>
        </p:spPr>
      </p:pic>
    </p:spTree>
    <p:extLst>
      <p:ext uri="{BB962C8B-B14F-4D97-AF65-F5344CB8AC3E}">
        <p14:creationId xmlns:p14="http://schemas.microsoft.com/office/powerpoint/2010/main" val="2572228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6591D398-C9B2-7B3E-1672-464910BE56DE}"/>
              </a:ext>
            </a:extLst>
          </p:cNvPr>
          <p:cNvSpPr>
            <a:spLocks noGrp="1"/>
          </p:cNvSpPr>
          <p:nvPr>
            <p:ph type="title"/>
          </p:nvPr>
        </p:nvSpPr>
        <p:spPr>
          <a:xfrm>
            <a:off x="435429" y="211635"/>
            <a:ext cx="5660571" cy="799747"/>
          </a:xfrm>
        </p:spPr>
        <p:txBody>
          <a:bodyPr>
            <a:normAutofit/>
          </a:bodyPr>
          <a:lstStyle/>
          <a:p>
            <a:r>
              <a:rPr kumimoji="1" lang="ja-JP" altLang="en-US" sz="4400" dirty="0">
                <a:solidFill>
                  <a:schemeClr val="accent2"/>
                </a:solidFill>
                <a:latin typeface="ＭＳ ゴシック" panose="020B0609070205080204" pitchFamily="49" charset="-128"/>
                <a:ea typeface="ＭＳ ゴシック" panose="020B0609070205080204" pitchFamily="49" charset="-128"/>
              </a:rPr>
              <a:t>每個調査時期的推移</a:t>
            </a:r>
          </a:p>
        </p:txBody>
      </p:sp>
      <p:graphicFrame>
        <p:nvGraphicFramePr>
          <p:cNvPr id="6" name="グラフ 5">
            <a:extLst>
              <a:ext uri="{FF2B5EF4-FFF2-40B4-BE49-F238E27FC236}">
                <a16:creationId xmlns:a16="http://schemas.microsoft.com/office/drawing/2014/main" id="{92C3E274-D050-0570-D67D-2A5B4A687583}"/>
              </a:ext>
            </a:extLst>
          </p:cNvPr>
          <p:cNvGraphicFramePr/>
          <p:nvPr>
            <p:extLst>
              <p:ext uri="{D42A27DB-BD31-4B8C-83A1-F6EECF244321}">
                <p14:modId xmlns:p14="http://schemas.microsoft.com/office/powerpoint/2010/main" val="3758582753"/>
              </p:ext>
            </p:extLst>
          </p:nvPr>
        </p:nvGraphicFramePr>
        <p:xfrm>
          <a:off x="677333" y="1057204"/>
          <a:ext cx="11079238" cy="5385917"/>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99938487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171944-C8D8-5F60-EDD1-2B71BB0E6D38}"/>
            </a:ext>
          </a:extLst>
        </p:cNvPr>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07C85913-F64E-FC6D-85D2-B0B7A4B2217C}"/>
              </a:ext>
            </a:extLst>
          </p:cNvPr>
          <p:cNvSpPr txBox="1"/>
          <p:nvPr/>
        </p:nvSpPr>
        <p:spPr>
          <a:xfrm>
            <a:off x="297628" y="405544"/>
            <a:ext cx="8616875" cy="646331"/>
          </a:xfrm>
          <a:prstGeom prst="rect">
            <a:avLst/>
          </a:prstGeom>
          <a:noFill/>
          <a:ln w="57150">
            <a:solidFill>
              <a:srgbClr val="FF0000"/>
            </a:solidFill>
          </a:ln>
        </p:spPr>
        <p:txBody>
          <a:bodyPr wrap="square" rtlCol="0">
            <a:spAutoFit/>
          </a:bodyPr>
          <a:lstStyle/>
          <a:p>
            <a:pPr algn="ctr"/>
            <a:r>
              <a:rPr kumimoji="1" lang="en-US" altLang="ja-JP" sz="3600" dirty="0">
                <a:latin typeface="ＭＳ ゴシック" panose="020B0609070205080204" pitchFamily="49" charset="-128"/>
                <a:ea typeface="ＭＳ ゴシック" panose="020B0609070205080204" pitchFamily="49" charset="-128"/>
              </a:rPr>
              <a:t>Precipitation</a:t>
            </a:r>
            <a:r>
              <a:rPr kumimoji="1" lang="ja-JP" altLang="en-US" sz="3600" dirty="0">
                <a:latin typeface="ＭＳ ゴシック" panose="020B0609070205080204" pitchFamily="49" charset="-128"/>
                <a:ea typeface="ＭＳ ゴシック" panose="020B0609070205080204" pitchFamily="49" charset="-128"/>
              </a:rPr>
              <a:t>　・　</a:t>
            </a:r>
            <a:r>
              <a:rPr kumimoji="1" lang="en-US" altLang="ja-JP" sz="3600" dirty="0">
                <a:latin typeface="ＭＳ ゴシック" panose="020B0609070205080204" pitchFamily="49" charset="-128"/>
                <a:ea typeface="ＭＳ ゴシック" panose="020B0609070205080204" pitchFamily="49" charset="-128"/>
              </a:rPr>
              <a:t>Wind speed</a:t>
            </a:r>
            <a:r>
              <a:rPr kumimoji="1" lang="ja-JP" altLang="en-US" sz="3600" dirty="0">
                <a:latin typeface="ＭＳ ゴシック" panose="020B0609070205080204" pitchFamily="49" charset="-128"/>
                <a:ea typeface="ＭＳ ゴシック" panose="020B0609070205080204" pitchFamily="49" charset="-128"/>
              </a:rPr>
              <a:t>　</a:t>
            </a:r>
          </a:p>
        </p:txBody>
      </p:sp>
      <p:graphicFrame>
        <p:nvGraphicFramePr>
          <p:cNvPr id="8" name="表 7">
            <a:extLst>
              <a:ext uri="{FF2B5EF4-FFF2-40B4-BE49-F238E27FC236}">
                <a16:creationId xmlns:a16="http://schemas.microsoft.com/office/drawing/2014/main" id="{D271B669-EB23-2A87-75A6-17A98A84020A}"/>
              </a:ext>
            </a:extLst>
          </p:cNvPr>
          <p:cNvGraphicFramePr>
            <a:graphicFrameLocks noGrp="1"/>
          </p:cNvGraphicFramePr>
          <p:nvPr>
            <p:extLst>
              <p:ext uri="{D42A27DB-BD31-4B8C-83A1-F6EECF244321}">
                <p14:modId xmlns:p14="http://schemas.microsoft.com/office/powerpoint/2010/main" val="2749694059"/>
              </p:ext>
            </p:extLst>
          </p:nvPr>
        </p:nvGraphicFramePr>
        <p:xfrm>
          <a:off x="297628" y="1576690"/>
          <a:ext cx="11596744" cy="4811892"/>
        </p:xfrm>
        <a:graphic>
          <a:graphicData uri="http://schemas.openxmlformats.org/drawingml/2006/table">
            <a:tbl>
              <a:tblPr firstRow="1" bandRow="1">
                <a:tableStyleId>{5C22544A-7EE6-4342-B048-85BDC9FD1C3A}</a:tableStyleId>
              </a:tblPr>
              <a:tblGrid>
                <a:gridCol w="2961043">
                  <a:extLst>
                    <a:ext uri="{9D8B030D-6E8A-4147-A177-3AD203B41FA5}">
                      <a16:colId xmlns:a16="http://schemas.microsoft.com/office/drawing/2014/main" val="1316433573"/>
                    </a:ext>
                  </a:extLst>
                </a:gridCol>
                <a:gridCol w="2961043">
                  <a:extLst>
                    <a:ext uri="{9D8B030D-6E8A-4147-A177-3AD203B41FA5}">
                      <a16:colId xmlns:a16="http://schemas.microsoft.com/office/drawing/2014/main" val="137327058"/>
                    </a:ext>
                  </a:extLst>
                </a:gridCol>
                <a:gridCol w="2961043">
                  <a:extLst>
                    <a:ext uri="{9D8B030D-6E8A-4147-A177-3AD203B41FA5}">
                      <a16:colId xmlns:a16="http://schemas.microsoft.com/office/drawing/2014/main" val="367594599"/>
                    </a:ext>
                  </a:extLst>
                </a:gridCol>
                <a:gridCol w="2713615">
                  <a:extLst>
                    <a:ext uri="{9D8B030D-6E8A-4147-A177-3AD203B41FA5}">
                      <a16:colId xmlns:a16="http://schemas.microsoft.com/office/drawing/2014/main" val="4055992028"/>
                    </a:ext>
                  </a:extLst>
                </a:gridCol>
              </a:tblGrid>
              <a:tr h="1307618">
                <a:tc>
                  <a:txBody>
                    <a:bodyPr/>
                    <a:lstStyle/>
                    <a:p>
                      <a:pPr algn="ct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300" b="1" dirty="0">
                          <a:latin typeface="ＭＳ ゴシック" panose="020B0609070205080204" pitchFamily="49" charset="-128"/>
                          <a:ea typeface="ＭＳ ゴシック" panose="020B0609070205080204" pitchFamily="49" charset="-128"/>
                        </a:rPr>
                        <a:t>Average precipitation</a:t>
                      </a:r>
                    </a:p>
                    <a:p>
                      <a:pPr algn="ctr"/>
                      <a:r>
                        <a:rPr kumimoji="1" lang="en-US" altLang="ja-JP" sz="3300" b="0" dirty="0">
                          <a:latin typeface="ＭＳ ゴシック" panose="020B0609070205080204" pitchFamily="49" charset="-128"/>
                          <a:ea typeface="ＭＳ ゴシック" panose="020B0609070205080204" pitchFamily="49" charset="-128"/>
                        </a:rPr>
                        <a:t>(mm)</a:t>
                      </a:r>
                      <a:endParaRPr kumimoji="1" lang="ja-JP" altLang="en-US" sz="3300" b="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300" dirty="0">
                          <a:latin typeface="ＭＳ ゴシック" panose="020B0609070205080204" pitchFamily="49" charset="-128"/>
                          <a:ea typeface="ＭＳ ゴシック" panose="020B0609070205080204" pitchFamily="49" charset="-128"/>
                        </a:rPr>
                        <a:t>Average</a:t>
                      </a:r>
                      <a:r>
                        <a:rPr kumimoji="1" lang="en-US" altLang="ja-JP" sz="3300" baseline="0" dirty="0">
                          <a:latin typeface="ＭＳ ゴシック" panose="020B0609070205080204" pitchFamily="49" charset="-128"/>
                          <a:ea typeface="ＭＳ ゴシック" panose="020B0609070205080204" pitchFamily="49" charset="-128"/>
                        </a:rPr>
                        <a:t> wind speed</a:t>
                      </a:r>
                      <a:endParaRPr kumimoji="1" lang="en-US" altLang="ja-JP" sz="3300" dirty="0">
                        <a:latin typeface="ＭＳ ゴシック" panose="020B0609070205080204" pitchFamily="49" charset="-128"/>
                        <a:ea typeface="ＭＳ ゴシック" panose="020B0609070205080204" pitchFamily="49" charset="-128"/>
                      </a:endParaRPr>
                    </a:p>
                    <a:p>
                      <a:pPr algn="ctr"/>
                      <a:r>
                        <a:rPr kumimoji="1" lang="en-US" altLang="ja-JP" sz="3300" b="0" dirty="0">
                          <a:latin typeface="ＭＳ ゴシック" panose="020B0609070205080204" pitchFamily="49" charset="-128"/>
                          <a:ea typeface="ＭＳ ゴシック" panose="020B0609070205080204" pitchFamily="49" charset="-128"/>
                        </a:rPr>
                        <a:t>(m/s)</a:t>
                      </a:r>
                      <a:endParaRPr kumimoji="1" lang="ja-JP" altLang="en-US" sz="3300" b="0" dirty="0">
                        <a:latin typeface="ＭＳ ゴシック" panose="020B0609070205080204" pitchFamily="49" charset="-128"/>
                        <a:ea typeface="ＭＳ ゴシック" panose="020B0609070205080204" pitchFamily="49" charset="-128"/>
                      </a:endParaRPr>
                    </a:p>
                  </a:txBody>
                  <a:tcPr anchor="ctr"/>
                </a:tc>
                <a:tc>
                  <a:txBody>
                    <a:bodyPr/>
                    <a:lstStyle/>
                    <a:p>
                      <a:pPr algn="ctr"/>
                      <a:r>
                        <a:rPr lang="en-US" altLang="ja-JP" sz="3300" spc="-150" dirty="0" err="1">
                          <a:latin typeface="ＭＳ ゴシック" panose="020B0609070205080204" pitchFamily="49" charset="-128"/>
                          <a:ea typeface="ＭＳ ゴシック" panose="020B0609070205080204" pitchFamily="49" charset="-128"/>
                        </a:rPr>
                        <a:t>Microplastics</a:t>
                      </a:r>
                      <a:r>
                        <a:rPr lang="en-US" altLang="ja-JP" sz="3300" b="0" spc="-150" baseline="0" dirty="0">
                          <a:latin typeface="ＭＳ ゴシック" panose="020B0609070205080204" pitchFamily="49" charset="-128"/>
                          <a:ea typeface="ＭＳ ゴシック" panose="020B0609070205080204" pitchFamily="49" charset="-128"/>
                        </a:rPr>
                        <a:t>(pieces)</a:t>
                      </a:r>
                      <a:endParaRPr lang="ja-JP" altLang="en-US" sz="3300" b="0" dirty="0">
                        <a:latin typeface="ＭＳ ゴシック" panose="020B0609070205080204" pitchFamily="49" charset="-128"/>
                        <a:ea typeface="ＭＳ ゴシック" panose="020B0609070205080204" pitchFamily="49" charset="-128"/>
                      </a:endParaRPr>
                    </a:p>
                  </a:txBody>
                  <a:tcPr anchor="ctr"/>
                </a:tc>
                <a:extLst>
                  <a:ext uri="{0D108BD9-81ED-4DB2-BD59-A6C34878D82A}">
                    <a16:rowId xmlns:a16="http://schemas.microsoft.com/office/drawing/2014/main" val="2913689644"/>
                  </a:ext>
                </a:extLst>
              </a:tr>
              <a:tr h="802923">
                <a:tc>
                  <a:txBody>
                    <a:bodyPr/>
                    <a:lstStyle/>
                    <a:p>
                      <a:pPr algn="l"/>
                      <a:r>
                        <a:rPr kumimoji="1" lang="ja-JP" altLang="en-US" sz="3600" dirty="0">
                          <a:latin typeface="ＭＳ ゴシック" panose="020B0609070205080204" pitchFamily="49" charset="-128"/>
                          <a:ea typeface="ＭＳ ゴシック" panose="020B0609070205080204" pitchFamily="49" charset="-128"/>
                        </a:rPr>
                        <a:t>①</a:t>
                      </a:r>
                      <a:r>
                        <a:rPr kumimoji="1" lang="en-US" altLang="ja-JP" sz="32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6/2</a:t>
                      </a:r>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6/20)</a:t>
                      </a:r>
                      <a:endParaRPr kumimoji="1" lang="ja-JP" altLang="en-US" sz="320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600" dirty="0">
                          <a:latin typeface="ＭＳ ゴシック" panose="020B0609070205080204" pitchFamily="49" charset="-128"/>
                          <a:ea typeface="ＭＳ ゴシック" panose="020B0609070205080204" pitchFamily="49" charset="-128"/>
                        </a:rPr>
                        <a:t>0.92</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600" dirty="0">
                          <a:latin typeface="ＭＳ ゴシック" panose="020B0609070205080204" pitchFamily="49" charset="-128"/>
                          <a:ea typeface="ＭＳ ゴシック" panose="020B0609070205080204" pitchFamily="49" charset="-128"/>
                        </a:rPr>
                        <a:t>4.02</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lang="ja-JP" altLang="en-US" sz="3600" dirty="0">
                          <a:latin typeface="ＭＳ ゴシック" panose="020B0609070205080204" pitchFamily="49" charset="-128"/>
                          <a:ea typeface="ＭＳ ゴシック" panose="020B0609070205080204" pitchFamily="49" charset="-128"/>
                        </a:rPr>
                        <a:t>３</a:t>
                      </a:r>
                    </a:p>
                  </a:txBody>
                  <a:tcPr anchor="ctr"/>
                </a:tc>
                <a:extLst>
                  <a:ext uri="{0D108BD9-81ED-4DB2-BD59-A6C34878D82A}">
                    <a16:rowId xmlns:a16="http://schemas.microsoft.com/office/drawing/2014/main" val="4069412741"/>
                  </a:ext>
                </a:extLst>
              </a:tr>
              <a:tr h="802923">
                <a:tc>
                  <a:txBody>
                    <a:bodyPr/>
                    <a:lstStyle/>
                    <a:p>
                      <a:pPr algn="l"/>
                      <a:r>
                        <a:rPr kumimoji="1" lang="ja-JP" altLang="en-US" sz="3600" dirty="0">
                          <a:latin typeface="ＭＳ ゴシック" panose="020B0609070205080204" pitchFamily="49" charset="-128"/>
                          <a:ea typeface="ＭＳ ゴシック" panose="020B0609070205080204" pitchFamily="49" charset="-128"/>
                        </a:rPr>
                        <a:t>②</a:t>
                      </a:r>
                      <a:r>
                        <a:rPr kumimoji="1" lang="en-US" altLang="ja-JP" sz="32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6/21</a:t>
                      </a:r>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7/29)</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600" dirty="0">
                          <a:latin typeface="ＭＳ ゴシック" panose="020B0609070205080204" pitchFamily="49" charset="-128"/>
                          <a:ea typeface="ＭＳ ゴシック" panose="020B0609070205080204" pitchFamily="49" charset="-128"/>
                        </a:rPr>
                        <a:t>11.82</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600" dirty="0">
                          <a:latin typeface="ＭＳ ゴシック" panose="020B0609070205080204" pitchFamily="49" charset="-128"/>
                          <a:ea typeface="ＭＳ ゴシック" panose="020B0609070205080204" pitchFamily="49" charset="-128"/>
                        </a:rPr>
                        <a:t>3.58</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lang="ja-JP" altLang="en-US" sz="3600" dirty="0">
                          <a:latin typeface="ＭＳ ゴシック" panose="020B0609070205080204" pitchFamily="49" charset="-128"/>
                          <a:ea typeface="ＭＳ ゴシック" panose="020B0609070205080204" pitchFamily="49" charset="-128"/>
                        </a:rPr>
                        <a:t>４</a:t>
                      </a:r>
                    </a:p>
                  </a:txBody>
                  <a:tcPr anchor="ctr"/>
                </a:tc>
                <a:extLst>
                  <a:ext uri="{0D108BD9-81ED-4DB2-BD59-A6C34878D82A}">
                    <a16:rowId xmlns:a16="http://schemas.microsoft.com/office/drawing/2014/main" val="3748655578"/>
                  </a:ext>
                </a:extLst>
              </a:tr>
              <a:tr h="802923">
                <a:tc>
                  <a:txBody>
                    <a:bodyPr/>
                    <a:lstStyle/>
                    <a:p>
                      <a:pPr algn="l"/>
                      <a:r>
                        <a:rPr kumimoji="1" lang="ja-JP" altLang="en-US" sz="3600" dirty="0">
                          <a:latin typeface="ＭＳ ゴシック" panose="020B0609070205080204" pitchFamily="49" charset="-128"/>
                          <a:ea typeface="ＭＳ ゴシック" panose="020B0609070205080204" pitchFamily="49" charset="-128"/>
                        </a:rPr>
                        <a:t>③</a:t>
                      </a:r>
                      <a:r>
                        <a:rPr kumimoji="1" lang="en-US" altLang="ja-JP" sz="2800" dirty="0">
                          <a:latin typeface="ＭＳ ゴシック" panose="020B0609070205080204" pitchFamily="49" charset="-128"/>
                          <a:ea typeface="ＭＳ ゴシック" panose="020B0609070205080204" pitchFamily="49" charset="-128"/>
                        </a:rPr>
                        <a:t>(8/17</a:t>
                      </a:r>
                      <a:r>
                        <a:rPr kumimoji="1" lang="ja-JP" altLang="en-US" sz="2800" dirty="0">
                          <a:latin typeface="ＭＳ ゴシック" panose="020B0609070205080204" pitchFamily="49" charset="-128"/>
                          <a:ea typeface="ＭＳ ゴシック" panose="020B0609070205080204" pitchFamily="49" charset="-128"/>
                        </a:rPr>
                        <a:t>～</a:t>
                      </a:r>
                      <a:r>
                        <a:rPr kumimoji="1" lang="en-US" altLang="ja-JP" sz="2800" dirty="0">
                          <a:latin typeface="ＭＳ ゴシック" panose="020B0609070205080204" pitchFamily="49" charset="-128"/>
                          <a:ea typeface="ＭＳ ゴシック" panose="020B0609070205080204" pitchFamily="49" charset="-128"/>
                        </a:rPr>
                        <a:t>10/20)</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600" dirty="0">
                          <a:latin typeface="ＭＳ ゴシック" panose="020B0609070205080204" pitchFamily="49" charset="-128"/>
                          <a:ea typeface="ＭＳ ゴシック" panose="020B0609070205080204" pitchFamily="49" charset="-128"/>
                        </a:rPr>
                        <a:t>6.80</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600" dirty="0">
                          <a:latin typeface="ＭＳ ゴシック" panose="020B0609070205080204" pitchFamily="49" charset="-128"/>
                          <a:ea typeface="ＭＳ ゴシック" panose="020B0609070205080204" pitchFamily="49" charset="-128"/>
                        </a:rPr>
                        <a:t>3.77</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lang="ja-JP" altLang="en-US" sz="3600" dirty="0">
                          <a:latin typeface="ＭＳ ゴシック" panose="020B0609070205080204" pitchFamily="49" charset="-128"/>
                          <a:ea typeface="ＭＳ ゴシック" panose="020B0609070205080204" pitchFamily="49" charset="-128"/>
                        </a:rPr>
                        <a:t>４</a:t>
                      </a:r>
                    </a:p>
                  </a:txBody>
                  <a:tcPr anchor="ctr"/>
                </a:tc>
                <a:extLst>
                  <a:ext uri="{0D108BD9-81ED-4DB2-BD59-A6C34878D82A}">
                    <a16:rowId xmlns:a16="http://schemas.microsoft.com/office/drawing/2014/main" val="3356453394"/>
                  </a:ext>
                </a:extLst>
              </a:tr>
              <a:tr h="802923">
                <a:tc>
                  <a:txBody>
                    <a:bodyPr/>
                    <a:lstStyle/>
                    <a:p>
                      <a:pPr algn="l"/>
                      <a:r>
                        <a:rPr kumimoji="1" lang="ja-JP" altLang="en-US" sz="3600" spc="-150" dirty="0">
                          <a:latin typeface="ＭＳ ゴシック" panose="020B0609070205080204" pitchFamily="49" charset="-128"/>
                          <a:ea typeface="ＭＳ ゴシック" panose="020B0609070205080204" pitchFamily="49" charset="-128"/>
                        </a:rPr>
                        <a:t>④</a:t>
                      </a:r>
                      <a:r>
                        <a:rPr kumimoji="1" lang="en-US" altLang="ja-JP" sz="2800" spc="-150" dirty="0">
                          <a:latin typeface="ＭＳ ゴシック" panose="020B0609070205080204" pitchFamily="49" charset="-128"/>
                          <a:ea typeface="ＭＳ ゴシック" panose="020B0609070205080204" pitchFamily="49" charset="-128"/>
                        </a:rPr>
                        <a:t>(8/17</a:t>
                      </a:r>
                      <a:r>
                        <a:rPr kumimoji="1" lang="ja-JP" altLang="en-US" sz="2800" spc="-150" dirty="0">
                          <a:latin typeface="ＭＳ ゴシック" panose="020B0609070205080204" pitchFamily="49" charset="-128"/>
                          <a:ea typeface="ＭＳ ゴシック" panose="020B0609070205080204" pitchFamily="49" charset="-128"/>
                        </a:rPr>
                        <a:t>～</a:t>
                      </a:r>
                      <a:r>
                        <a:rPr kumimoji="1" lang="en-US" altLang="ja-JP" sz="2800" spc="-150" dirty="0">
                          <a:latin typeface="ＭＳ ゴシック" panose="020B0609070205080204" pitchFamily="49" charset="-128"/>
                          <a:ea typeface="ＭＳ ゴシック" panose="020B0609070205080204" pitchFamily="49" charset="-128"/>
                        </a:rPr>
                        <a:t>11/24)</a:t>
                      </a:r>
                      <a:endParaRPr kumimoji="1" lang="ja-JP" altLang="en-US" sz="3600" spc="-15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600" dirty="0">
                          <a:latin typeface="ＭＳ ゴシック" panose="020B0609070205080204" pitchFamily="49" charset="-128"/>
                          <a:ea typeface="ＭＳ ゴシック" panose="020B0609070205080204" pitchFamily="49" charset="-128"/>
                        </a:rPr>
                        <a:t>5.95</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kumimoji="1" lang="en-US" altLang="ja-JP" sz="3600" dirty="0">
                          <a:latin typeface="ＭＳ ゴシック" panose="020B0609070205080204" pitchFamily="49" charset="-128"/>
                          <a:ea typeface="ＭＳ ゴシック" panose="020B0609070205080204" pitchFamily="49" charset="-128"/>
                        </a:rPr>
                        <a:t>4.15</a:t>
                      </a:r>
                      <a:endParaRPr kumimoji="1" lang="ja-JP" altLang="en-US" sz="3600" dirty="0">
                        <a:latin typeface="ＭＳ ゴシック" panose="020B0609070205080204" pitchFamily="49" charset="-128"/>
                        <a:ea typeface="ＭＳ ゴシック" panose="020B0609070205080204" pitchFamily="49" charset="-128"/>
                      </a:endParaRPr>
                    </a:p>
                  </a:txBody>
                  <a:tcPr anchor="ctr"/>
                </a:tc>
                <a:tc>
                  <a:txBody>
                    <a:bodyPr/>
                    <a:lstStyle/>
                    <a:p>
                      <a:pPr algn="ctr"/>
                      <a:r>
                        <a:rPr lang="ja-JP" altLang="en-US" sz="3600" dirty="0">
                          <a:latin typeface="ＭＳ ゴシック" panose="020B0609070205080204" pitchFamily="49" charset="-128"/>
                          <a:ea typeface="ＭＳ ゴシック" panose="020B0609070205080204" pitchFamily="49" charset="-128"/>
                        </a:rPr>
                        <a:t>９</a:t>
                      </a:r>
                    </a:p>
                  </a:txBody>
                  <a:tcPr anchor="ctr"/>
                </a:tc>
                <a:extLst>
                  <a:ext uri="{0D108BD9-81ED-4DB2-BD59-A6C34878D82A}">
                    <a16:rowId xmlns:a16="http://schemas.microsoft.com/office/drawing/2014/main" val="2989914765"/>
                  </a:ext>
                </a:extLst>
              </a:tr>
            </a:tbl>
          </a:graphicData>
        </a:graphic>
      </p:graphicFrame>
    </p:spTree>
    <p:extLst>
      <p:ext uri="{BB962C8B-B14F-4D97-AF65-F5344CB8AC3E}">
        <p14:creationId xmlns:p14="http://schemas.microsoft.com/office/powerpoint/2010/main" val="1722248362"/>
      </p:ext>
    </p:extLst>
  </p:cSld>
  <p:clrMapOvr>
    <a:masterClrMapping/>
  </p:clrMapOvr>
</p:sld>
</file>

<file path=ppt/theme/theme1.xml><?xml version="1.0" encoding="utf-8"?>
<a:theme xmlns:a="http://schemas.openxmlformats.org/drawingml/2006/main" name="ファセット">
  <a:themeElements>
    <a:clrScheme name="ファセット">
      <a:dk1>
        <a:sysClr val="windowText" lastClr="000000"/>
      </a:dk1>
      <a:lt1>
        <a:sysClr val="window" lastClr="FFFFFF"/>
      </a:lt1>
      <a:dk2>
        <a:srgbClr val="2C3C43"/>
      </a:dk2>
      <a:lt2>
        <a:srgbClr val="EBEBEB"/>
      </a:lt2>
      <a:accent1>
        <a:srgbClr val="5FCBEF"/>
      </a:accent1>
      <a:accent2>
        <a:srgbClr val="2E83C3"/>
      </a:accent2>
      <a:accent3>
        <a:srgbClr val="42D0A2"/>
      </a:accent3>
      <a:accent4>
        <a:srgbClr val="2E946B"/>
      </a:accent4>
      <a:accent5>
        <a:srgbClr val="42B051"/>
      </a:accent5>
      <a:accent6>
        <a:srgbClr val="96D141"/>
      </a:accent6>
      <a:hlink>
        <a:srgbClr val="3FCDE7"/>
      </a:hlink>
      <a:folHlink>
        <a:srgbClr val="A9D3E1"/>
      </a:folHlink>
    </a:clrScheme>
    <a:fontScheme name="ファセット">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ファセット">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0B5AB586-D108-4FC1-8368-649FE654B894}"/>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1069</TotalTime>
  <Words>1048</Words>
  <Application>Microsoft Office PowerPoint</Application>
  <PresentationFormat>ワイド画面</PresentationFormat>
  <Paragraphs>101</Paragraphs>
  <Slides>14</Slides>
  <Notes>14</Notes>
  <HiddenSlides>0</HiddenSlides>
  <MMClips>0</MMClips>
  <ScaleCrop>false</ScaleCrop>
  <HeadingPairs>
    <vt:vector size="6" baseType="variant">
      <vt:variant>
        <vt:lpstr>使用されているフォント</vt:lpstr>
      </vt:variant>
      <vt:variant>
        <vt:i4>8</vt:i4>
      </vt:variant>
      <vt:variant>
        <vt:lpstr>テーマ</vt:lpstr>
      </vt:variant>
      <vt:variant>
        <vt:i4>1</vt:i4>
      </vt:variant>
      <vt:variant>
        <vt:lpstr>スライド タイトル</vt:lpstr>
      </vt:variant>
      <vt:variant>
        <vt:i4>14</vt:i4>
      </vt:variant>
    </vt:vector>
  </HeadingPairs>
  <TitlesOfParts>
    <vt:vector size="23" baseType="lpstr">
      <vt:lpstr>ＭＳ Ｐゴシック</vt:lpstr>
      <vt:lpstr>ＭＳ ゴシック</vt:lpstr>
      <vt:lpstr>游ゴシック</vt:lpstr>
      <vt:lpstr>游明朝</vt:lpstr>
      <vt:lpstr>Arial</vt:lpstr>
      <vt:lpstr>Century</vt:lpstr>
      <vt:lpstr>Trebuchet MS</vt:lpstr>
      <vt:lpstr>Wingdings 3</vt:lpstr>
      <vt:lpstr>ファセット</vt:lpstr>
      <vt:lpstr>Kehi no Matsubara sea trash group   〈sea trash survey team〉</vt:lpstr>
      <vt:lpstr>動機</vt:lpstr>
      <vt:lpstr>預想</vt:lpstr>
      <vt:lpstr>調査方法</vt:lpstr>
      <vt:lpstr>PowerPoint プレゼンテーション</vt:lpstr>
      <vt:lpstr>11/25　Result at a certain point</vt:lpstr>
      <vt:lpstr>Enlarged view</vt:lpstr>
      <vt:lpstr>每個調査時期的推移</vt:lpstr>
      <vt:lpstr>PowerPoint プレゼンテーション</vt:lpstr>
      <vt:lpstr>PowerPoint プレゼンテーション</vt:lpstr>
      <vt:lpstr>結論</vt:lpstr>
      <vt:lpstr>Let’s protect our planet from microplastics!</vt:lpstr>
      <vt:lpstr>参考文献</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タイトル</dc:title>
  <dc:creator>付属中学校 22002</dc:creator>
  <cp:lastModifiedBy>気比高校教員 22039</cp:lastModifiedBy>
  <cp:revision>77</cp:revision>
  <dcterms:created xsi:type="dcterms:W3CDTF">2025-01-17T05:34:23Z</dcterms:created>
  <dcterms:modified xsi:type="dcterms:W3CDTF">2025-02-18T05:46:32Z</dcterms:modified>
</cp:coreProperties>
</file>

<file path=docProps/thumbnail.jpeg>
</file>